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heme/themeOverride1.xml" ContentType="application/vnd.openxmlformats-officedocument.themeOverr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diagrams/drawing3.xml" ContentType="application/vnd.ms-office.drawingml.diagramDrawing+xml"/>
  <Override PartName="/ppt/tags/tag123.xml" ContentType="application/vnd.openxmlformats-officedocument.presentationml.tags+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diagrams/quickStyle3.xml" ContentType="application/vnd.openxmlformats-officedocument.drawingml.diagramStyl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diagrams/layout2.xml" ContentType="application/vnd.openxmlformats-officedocument.drawingml.diagramLayout+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tags/tag117.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diagrams/drawing4.xml" ContentType="application/vnd.ms-office.drawingml.diagramDrawing+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diagrams/quickStyle4.xml" ContentType="application/vnd.openxmlformats-officedocument.drawingml.diagramStyle+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diagrams/quickStyle1.xml" ContentType="application/vnd.openxmlformats-officedocument.drawingml.diagramStyle+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diagrams/layout4.xml" ContentType="application/vnd.openxmlformats-officedocument.drawingml.diagramLayout+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115.xml" ContentType="application/vnd.openxmlformats-officedocument.presentationml.tags+xml"/>
  <Override PartName="/ppt/diagrams/colors3.xml" ContentType="application/vnd.openxmlformats-officedocument.drawingml.diagramColors+xml"/>
  <Override PartName="/ppt/diagrams/drawing2.xml" ContentType="application/vnd.ms-office.drawingml.diagramDrawing+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56" r:id="rId2"/>
    <p:sldId id="262" r:id="rId3"/>
    <p:sldId id="426" r:id="rId4"/>
    <p:sldId id="410" r:id="rId5"/>
    <p:sldId id="432" r:id="rId6"/>
    <p:sldId id="441" r:id="rId7"/>
    <p:sldId id="442" r:id="rId8"/>
    <p:sldId id="443" r:id="rId9"/>
    <p:sldId id="433" r:id="rId10"/>
    <p:sldId id="383" r:id="rId11"/>
    <p:sldId id="385" r:id="rId12"/>
    <p:sldId id="388" r:id="rId13"/>
    <p:sldId id="413" r:id="rId14"/>
    <p:sldId id="412" r:id="rId15"/>
    <p:sldId id="386" r:id="rId16"/>
    <p:sldId id="389" r:id="rId17"/>
    <p:sldId id="434" r:id="rId18"/>
    <p:sldId id="435" r:id="rId19"/>
    <p:sldId id="436" r:id="rId20"/>
    <p:sldId id="437" r:id="rId21"/>
    <p:sldId id="438" r:id="rId22"/>
    <p:sldId id="439" r:id="rId23"/>
    <p:sldId id="440" r:id="rId24"/>
    <p:sldId id="40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D95C4"/>
    <a:srgbClr val="000000"/>
    <a:srgbClr val="4DB0C7"/>
    <a:srgbClr val="0563C1"/>
    <a:srgbClr val="0046DC"/>
    <a:srgbClr val="F9EDFB"/>
    <a:srgbClr val="006CB8"/>
    <a:srgbClr val="A4B7FC"/>
    <a:srgbClr val="7EA5C9"/>
    <a:srgbClr val="3130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6005" autoAdjust="0"/>
  </p:normalViewPr>
  <p:slideViewPr>
    <p:cSldViewPr snapToGrid="0">
      <p:cViewPr varScale="1">
        <p:scale>
          <a:sx n="112" d="100"/>
          <a:sy n="112" d="100"/>
        </p:scale>
        <p:origin x="-384" y="-78"/>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45759-2694-4772-A591-9DFD526C9BF9}" type="doc">
      <dgm:prSet loTypeId="urn:microsoft.com/office/officeart/2005/8/layout/matrix2" loCatId="matrix" qsTypeId="urn:microsoft.com/office/officeart/2005/8/quickstyle/simple4" qsCatId="simple" csTypeId="urn:microsoft.com/office/officeart/2005/8/colors/accent5_2" csCatId="accent5" phldr="1"/>
      <dgm:spPr/>
      <dgm:t>
        <a:bodyPr/>
        <a:lstStyle/>
        <a:p>
          <a:endParaRPr lang="zh-CN" altLang="en-US"/>
        </a:p>
      </dgm:t>
    </dgm:pt>
    <dgm:pt modelId="{FE35CE16-1D4D-4FB9-AB5F-F77BD641D09F}">
      <dgm:prSet phldrT="[文本]"/>
      <dgm:spPr/>
      <dgm:t>
        <a:bodyPr/>
        <a:lstStyle/>
        <a:p>
          <a:r>
            <a:rPr lang="zh-CN" altLang="en-US" dirty="0" smtClean="0"/>
            <a:t>高校</a:t>
          </a:r>
          <a:endParaRPr lang="zh-CN" altLang="en-US" dirty="0"/>
        </a:p>
      </dgm:t>
    </dgm:pt>
    <dgm:pt modelId="{F7CC0E3A-8335-4B92-9520-615A68342E4D}" type="parTrans" cxnId="{3A934253-20E1-4964-9565-955AE74CCD38}">
      <dgm:prSet/>
      <dgm:spPr/>
      <dgm:t>
        <a:bodyPr/>
        <a:lstStyle/>
        <a:p>
          <a:endParaRPr lang="zh-CN" altLang="en-US"/>
        </a:p>
      </dgm:t>
    </dgm:pt>
    <dgm:pt modelId="{37DC30E5-AD80-46B5-8A28-FE55BF61697B}" type="sibTrans" cxnId="{3A934253-20E1-4964-9565-955AE74CCD38}">
      <dgm:prSet/>
      <dgm:spPr/>
      <dgm:t>
        <a:bodyPr/>
        <a:lstStyle/>
        <a:p>
          <a:endParaRPr lang="zh-CN" altLang="en-US"/>
        </a:p>
      </dgm:t>
    </dgm:pt>
    <dgm:pt modelId="{57246D09-878A-45E1-8F9A-954EBC103CC6}">
      <dgm:prSet phldrT="[文本]" custT="1"/>
      <dgm:spPr/>
      <dgm:t>
        <a:bodyPr/>
        <a:lstStyle/>
        <a:p>
          <a:r>
            <a:rPr lang="zh-CN" altLang="en-US" sz="3200" dirty="0" smtClean="0"/>
            <a:t>科研院所</a:t>
          </a:r>
          <a:endParaRPr lang="zh-CN" altLang="en-US" sz="3200" dirty="0"/>
        </a:p>
      </dgm:t>
    </dgm:pt>
    <dgm:pt modelId="{CD950BD9-7410-4C30-B3BA-9BD91CBA1313}" type="parTrans" cxnId="{2CBC6BFD-6D29-4F62-B18C-B76844068356}">
      <dgm:prSet/>
      <dgm:spPr/>
      <dgm:t>
        <a:bodyPr/>
        <a:lstStyle/>
        <a:p>
          <a:endParaRPr lang="zh-CN" altLang="en-US"/>
        </a:p>
      </dgm:t>
    </dgm:pt>
    <dgm:pt modelId="{0F018193-EB98-4786-AACD-711251DE875A}" type="sibTrans" cxnId="{2CBC6BFD-6D29-4F62-B18C-B76844068356}">
      <dgm:prSet/>
      <dgm:spPr/>
      <dgm:t>
        <a:bodyPr/>
        <a:lstStyle/>
        <a:p>
          <a:endParaRPr lang="zh-CN" altLang="en-US"/>
        </a:p>
      </dgm:t>
    </dgm:pt>
    <dgm:pt modelId="{53D4A0C6-6531-4963-A9F0-B9DE80560963}">
      <dgm:prSet phldrT="[文本]"/>
      <dgm:spPr/>
      <dgm:t>
        <a:bodyPr/>
        <a:lstStyle/>
        <a:p>
          <a:r>
            <a:rPr lang="zh-CN" altLang="en-US" dirty="0" smtClean="0"/>
            <a:t>新型研发机构</a:t>
          </a:r>
          <a:endParaRPr lang="zh-CN" altLang="en-US" dirty="0"/>
        </a:p>
      </dgm:t>
    </dgm:pt>
    <dgm:pt modelId="{BCAF00FE-3CBD-4D66-9105-CFC8AE824C35}" type="parTrans" cxnId="{080D9C86-B9A4-493D-B981-87BB7C4D27C4}">
      <dgm:prSet/>
      <dgm:spPr/>
      <dgm:t>
        <a:bodyPr/>
        <a:lstStyle/>
        <a:p>
          <a:endParaRPr lang="zh-CN" altLang="en-US"/>
        </a:p>
      </dgm:t>
    </dgm:pt>
    <dgm:pt modelId="{C7FF136C-0BBC-4E12-96BC-C9812E5ADE5F}" type="sibTrans" cxnId="{080D9C86-B9A4-493D-B981-87BB7C4D27C4}">
      <dgm:prSet/>
      <dgm:spPr/>
      <dgm:t>
        <a:bodyPr/>
        <a:lstStyle/>
        <a:p>
          <a:endParaRPr lang="zh-CN" altLang="en-US"/>
        </a:p>
      </dgm:t>
    </dgm:pt>
    <dgm:pt modelId="{2F363113-6297-45AE-B34F-FB6389586F67}">
      <dgm:prSet phldrT="[文本]"/>
      <dgm:spPr/>
      <dgm:t>
        <a:bodyPr/>
        <a:lstStyle/>
        <a:p>
          <a:r>
            <a:rPr lang="zh-CN" altLang="en-US" dirty="0" smtClean="0"/>
            <a:t>企事业单位</a:t>
          </a:r>
          <a:endParaRPr lang="zh-CN" altLang="en-US" dirty="0"/>
        </a:p>
      </dgm:t>
    </dgm:pt>
    <dgm:pt modelId="{651218BB-E63F-47DE-ABDB-9874E886A721}" type="parTrans" cxnId="{4ABAC466-8ABA-471A-B933-921A6B73598B}">
      <dgm:prSet/>
      <dgm:spPr/>
      <dgm:t>
        <a:bodyPr/>
        <a:lstStyle/>
        <a:p>
          <a:endParaRPr lang="zh-CN" altLang="en-US"/>
        </a:p>
      </dgm:t>
    </dgm:pt>
    <dgm:pt modelId="{639FCDF5-DC9B-4164-8A95-0E57A653F302}" type="sibTrans" cxnId="{4ABAC466-8ABA-471A-B933-921A6B73598B}">
      <dgm:prSet/>
      <dgm:spPr/>
      <dgm:t>
        <a:bodyPr/>
        <a:lstStyle/>
        <a:p>
          <a:endParaRPr lang="zh-CN" altLang="en-US"/>
        </a:p>
      </dgm:t>
    </dgm:pt>
    <dgm:pt modelId="{93BF51D3-7976-4BE1-BA43-1524E06869FC}" type="pres">
      <dgm:prSet presAssocID="{60945759-2694-4772-A591-9DFD526C9BF9}" presName="matrix" presStyleCnt="0">
        <dgm:presLayoutVars>
          <dgm:chMax val="1"/>
          <dgm:dir/>
          <dgm:resizeHandles val="exact"/>
        </dgm:presLayoutVars>
      </dgm:prSet>
      <dgm:spPr/>
      <dgm:t>
        <a:bodyPr/>
        <a:lstStyle/>
        <a:p>
          <a:endParaRPr lang="zh-CN" altLang="en-US"/>
        </a:p>
      </dgm:t>
    </dgm:pt>
    <dgm:pt modelId="{2910CC0D-7D69-4FE0-929E-6794C416FAA4}" type="pres">
      <dgm:prSet presAssocID="{60945759-2694-4772-A591-9DFD526C9BF9}" presName="axisShape" presStyleLbl="bgShp" presStyleIdx="0" presStyleCnt="1"/>
      <dgm:spPr/>
    </dgm:pt>
    <dgm:pt modelId="{620B8816-C4F1-441F-A195-1F04CA9A7DA5}" type="pres">
      <dgm:prSet presAssocID="{60945759-2694-4772-A591-9DFD526C9BF9}" presName="rect1" presStyleLbl="node1" presStyleIdx="0" presStyleCnt="4">
        <dgm:presLayoutVars>
          <dgm:chMax val="0"/>
          <dgm:chPref val="0"/>
          <dgm:bulletEnabled val="1"/>
        </dgm:presLayoutVars>
      </dgm:prSet>
      <dgm:spPr/>
      <dgm:t>
        <a:bodyPr/>
        <a:lstStyle/>
        <a:p>
          <a:endParaRPr lang="zh-CN" altLang="en-US"/>
        </a:p>
      </dgm:t>
    </dgm:pt>
    <dgm:pt modelId="{D3D5D4F2-44BB-4CCC-AC55-CBB37DA461AE}" type="pres">
      <dgm:prSet presAssocID="{60945759-2694-4772-A591-9DFD526C9BF9}" presName="rect2" presStyleLbl="node1" presStyleIdx="1" presStyleCnt="4">
        <dgm:presLayoutVars>
          <dgm:chMax val="0"/>
          <dgm:chPref val="0"/>
          <dgm:bulletEnabled val="1"/>
        </dgm:presLayoutVars>
      </dgm:prSet>
      <dgm:spPr/>
      <dgm:t>
        <a:bodyPr/>
        <a:lstStyle/>
        <a:p>
          <a:endParaRPr lang="zh-CN" altLang="en-US"/>
        </a:p>
      </dgm:t>
    </dgm:pt>
    <dgm:pt modelId="{9C9CC474-8FD1-46CE-9158-40406B1D72C5}" type="pres">
      <dgm:prSet presAssocID="{60945759-2694-4772-A591-9DFD526C9BF9}" presName="rect3" presStyleLbl="node1" presStyleIdx="2" presStyleCnt="4">
        <dgm:presLayoutVars>
          <dgm:chMax val="0"/>
          <dgm:chPref val="0"/>
          <dgm:bulletEnabled val="1"/>
        </dgm:presLayoutVars>
      </dgm:prSet>
      <dgm:spPr/>
      <dgm:t>
        <a:bodyPr/>
        <a:lstStyle/>
        <a:p>
          <a:endParaRPr lang="zh-CN" altLang="en-US"/>
        </a:p>
      </dgm:t>
    </dgm:pt>
    <dgm:pt modelId="{9F7F5829-2C97-4EC0-A721-6361BBD8E000}" type="pres">
      <dgm:prSet presAssocID="{60945759-2694-4772-A591-9DFD526C9BF9}" presName="rect4" presStyleLbl="node1" presStyleIdx="3" presStyleCnt="4">
        <dgm:presLayoutVars>
          <dgm:chMax val="0"/>
          <dgm:chPref val="0"/>
          <dgm:bulletEnabled val="1"/>
        </dgm:presLayoutVars>
      </dgm:prSet>
      <dgm:spPr/>
      <dgm:t>
        <a:bodyPr/>
        <a:lstStyle/>
        <a:p>
          <a:endParaRPr lang="zh-CN" altLang="en-US"/>
        </a:p>
      </dgm:t>
    </dgm:pt>
  </dgm:ptLst>
  <dgm:cxnLst>
    <dgm:cxn modelId="{3819C2BC-1C97-4E1E-8184-95E5C19FDEC5}" type="presOf" srcId="{53D4A0C6-6531-4963-A9F0-B9DE80560963}" destId="{9C9CC474-8FD1-46CE-9158-40406B1D72C5}" srcOrd="0" destOrd="0" presId="urn:microsoft.com/office/officeart/2005/8/layout/matrix2"/>
    <dgm:cxn modelId="{2CBC6BFD-6D29-4F62-B18C-B76844068356}" srcId="{60945759-2694-4772-A591-9DFD526C9BF9}" destId="{57246D09-878A-45E1-8F9A-954EBC103CC6}" srcOrd="1" destOrd="0" parTransId="{CD950BD9-7410-4C30-B3BA-9BD91CBA1313}" sibTransId="{0F018193-EB98-4786-AACD-711251DE875A}"/>
    <dgm:cxn modelId="{1686694F-B32E-4004-AC44-82B14B19E783}" type="presOf" srcId="{FE35CE16-1D4D-4FB9-AB5F-F77BD641D09F}" destId="{620B8816-C4F1-441F-A195-1F04CA9A7DA5}" srcOrd="0" destOrd="0" presId="urn:microsoft.com/office/officeart/2005/8/layout/matrix2"/>
    <dgm:cxn modelId="{1B3A06C1-0503-4C2C-8463-0C976E7B6A7B}" type="presOf" srcId="{2F363113-6297-45AE-B34F-FB6389586F67}" destId="{9F7F5829-2C97-4EC0-A721-6361BBD8E000}" srcOrd="0" destOrd="0" presId="urn:microsoft.com/office/officeart/2005/8/layout/matrix2"/>
    <dgm:cxn modelId="{080D9C86-B9A4-493D-B981-87BB7C4D27C4}" srcId="{60945759-2694-4772-A591-9DFD526C9BF9}" destId="{53D4A0C6-6531-4963-A9F0-B9DE80560963}" srcOrd="2" destOrd="0" parTransId="{BCAF00FE-3CBD-4D66-9105-CFC8AE824C35}" sibTransId="{C7FF136C-0BBC-4E12-96BC-C9812E5ADE5F}"/>
    <dgm:cxn modelId="{4ABAC466-8ABA-471A-B933-921A6B73598B}" srcId="{60945759-2694-4772-A591-9DFD526C9BF9}" destId="{2F363113-6297-45AE-B34F-FB6389586F67}" srcOrd="3" destOrd="0" parTransId="{651218BB-E63F-47DE-ABDB-9874E886A721}" sibTransId="{639FCDF5-DC9B-4164-8A95-0E57A653F302}"/>
    <dgm:cxn modelId="{3A934253-20E1-4964-9565-955AE74CCD38}" srcId="{60945759-2694-4772-A591-9DFD526C9BF9}" destId="{FE35CE16-1D4D-4FB9-AB5F-F77BD641D09F}" srcOrd="0" destOrd="0" parTransId="{F7CC0E3A-8335-4B92-9520-615A68342E4D}" sibTransId="{37DC30E5-AD80-46B5-8A28-FE55BF61697B}"/>
    <dgm:cxn modelId="{E2B1703F-AA50-4C4F-BA89-4367D66A2C63}" type="presOf" srcId="{57246D09-878A-45E1-8F9A-954EBC103CC6}" destId="{D3D5D4F2-44BB-4CCC-AC55-CBB37DA461AE}" srcOrd="0" destOrd="0" presId="urn:microsoft.com/office/officeart/2005/8/layout/matrix2"/>
    <dgm:cxn modelId="{0284DAAD-6456-4FE0-88FF-A75CF07F54E0}" type="presOf" srcId="{60945759-2694-4772-A591-9DFD526C9BF9}" destId="{93BF51D3-7976-4BE1-BA43-1524E06869FC}" srcOrd="0" destOrd="0" presId="urn:microsoft.com/office/officeart/2005/8/layout/matrix2"/>
    <dgm:cxn modelId="{258CD9FD-F18B-4365-A402-69E1733DEB52}" type="presParOf" srcId="{93BF51D3-7976-4BE1-BA43-1524E06869FC}" destId="{2910CC0D-7D69-4FE0-929E-6794C416FAA4}" srcOrd="0" destOrd="0" presId="urn:microsoft.com/office/officeart/2005/8/layout/matrix2"/>
    <dgm:cxn modelId="{9F8D9645-9FD3-433C-8ABA-5921FBDBF31B}" type="presParOf" srcId="{93BF51D3-7976-4BE1-BA43-1524E06869FC}" destId="{620B8816-C4F1-441F-A195-1F04CA9A7DA5}" srcOrd="1" destOrd="0" presId="urn:microsoft.com/office/officeart/2005/8/layout/matrix2"/>
    <dgm:cxn modelId="{BC5A079A-9FBD-4B31-96B4-7B5A9BE22721}" type="presParOf" srcId="{93BF51D3-7976-4BE1-BA43-1524E06869FC}" destId="{D3D5D4F2-44BB-4CCC-AC55-CBB37DA461AE}" srcOrd="2" destOrd="0" presId="urn:microsoft.com/office/officeart/2005/8/layout/matrix2"/>
    <dgm:cxn modelId="{9BF5665A-B691-429C-A48E-385E689D32B9}" type="presParOf" srcId="{93BF51D3-7976-4BE1-BA43-1524E06869FC}" destId="{9C9CC474-8FD1-46CE-9158-40406B1D72C5}" srcOrd="3" destOrd="0" presId="urn:microsoft.com/office/officeart/2005/8/layout/matrix2"/>
    <dgm:cxn modelId="{40858050-4DED-49EA-8E37-7F76CD5600F4}" type="presParOf" srcId="{93BF51D3-7976-4BE1-BA43-1524E06869FC}" destId="{9F7F5829-2C97-4EC0-A721-6361BBD8E000}" srcOrd="4" destOrd="0" presId="urn:microsoft.com/office/officeart/2005/8/layout/matrix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F207D-508A-4D50-B55F-3745F6916C89}" type="doc">
      <dgm:prSet loTypeId="urn:microsoft.com/office/officeart/2005/8/layout/hierarchy3" loCatId="hierarchy" qsTypeId="urn:microsoft.com/office/officeart/2005/8/quickstyle/simple2" qsCatId="simple" csTypeId="urn:microsoft.com/office/officeart/2005/8/colors/accent1_2" csCatId="accent1" phldr="1"/>
      <dgm:spPr/>
      <dgm:t>
        <a:bodyPr/>
        <a:lstStyle/>
        <a:p>
          <a:endParaRPr lang="zh-CN" altLang="en-US"/>
        </a:p>
      </dgm:t>
    </dgm:pt>
    <dgm:pt modelId="{9BFC6A03-88DD-455B-9C9B-4177072087E3}">
      <dgm:prSet phldrT="[文本]"/>
      <dgm:spPr/>
      <dgm:t>
        <a:bodyPr/>
        <a:lstStyle/>
        <a:p>
          <a:r>
            <a:rPr lang="zh-CN" dirty="0" smtClean="0"/>
            <a:t>奖补管理单位（拥有仪器单位）</a:t>
          </a:r>
          <a:endParaRPr lang="zh-CN" altLang="en-US" dirty="0"/>
        </a:p>
      </dgm:t>
    </dgm:pt>
    <dgm:pt modelId="{72B74E57-A759-408C-B834-C97F09E0A43D}" type="parTrans" cxnId="{5439E6FE-44D8-4B20-97BB-C030CB765A20}">
      <dgm:prSet/>
      <dgm:spPr/>
      <dgm:t>
        <a:bodyPr/>
        <a:lstStyle/>
        <a:p>
          <a:endParaRPr lang="zh-CN" altLang="en-US"/>
        </a:p>
      </dgm:t>
    </dgm:pt>
    <dgm:pt modelId="{5E0AF2DF-FA58-40A6-9529-A7C3894B5144}" type="sibTrans" cxnId="{5439E6FE-44D8-4B20-97BB-C030CB765A20}">
      <dgm:prSet/>
      <dgm:spPr/>
      <dgm:t>
        <a:bodyPr/>
        <a:lstStyle/>
        <a:p>
          <a:endParaRPr lang="zh-CN" altLang="en-US"/>
        </a:p>
      </dgm:t>
    </dgm:pt>
    <dgm:pt modelId="{A894D34B-E4BF-4278-88DA-B5B099A6C92C}">
      <dgm:prSet phldrT="[文本]" custT="1"/>
      <dgm:spPr/>
      <dgm:t>
        <a:bodyPr/>
        <a:lstStyle/>
        <a:p>
          <a:pPr algn="just"/>
          <a:r>
            <a:rPr lang="zh-CN" altLang="en-US" sz="1900" b="1" dirty="0" smtClean="0">
              <a:solidFill>
                <a:schemeClr val="accent1"/>
              </a:solidFill>
              <a:latin typeface="+mj-ea"/>
              <a:ea typeface="+mj-ea"/>
            </a:rPr>
            <a:t>目的是解决科研设施和仪器的运行维护、人员绩效、服务平台建设等开放共享工作相关费用问题调动其开放共享积极性，提高仪器利用率。</a:t>
          </a:r>
          <a:endParaRPr lang="zh-CN" altLang="en-US" sz="1900" b="1" dirty="0">
            <a:solidFill>
              <a:schemeClr val="accent1"/>
            </a:solidFill>
            <a:latin typeface="+mj-ea"/>
            <a:ea typeface="+mj-ea"/>
          </a:endParaRPr>
        </a:p>
      </dgm:t>
    </dgm:pt>
    <dgm:pt modelId="{FF969D66-377D-4049-AD8E-5B4C06912662}" type="parTrans" cxnId="{3F622BEE-5CA1-46B9-9B7E-0C9B86401BEA}">
      <dgm:prSet/>
      <dgm:spPr/>
      <dgm:t>
        <a:bodyPr/>
        <a:lstStyle/>
        <a:p>
          <a:endParaRPr lang="zh-CN" altLang="en-US"/>
        </a:p>
      </dgm:t>
    </dgm:pt>
    <dgm:pt modelId="{26591916-42AF-473A-87F5-391DA5CB43A1}" type="sibTrans" cxnId="{3F622BEE-5CA1-46B9-9B7E-0C9B86401BEA}">
      <dgm:prSet/>
      <dgm:spPr/>
      <dgm:t>
        <a:bodyPr/>
        <a:lstStyle/>
        <a:p>
          <a:endParaRPr lang="zh-CN" altLang="en-US"/>
        </a:p>
      </dgm:t>
    </dgm:pt>
    <dgm:pt modelId="{07806A0C-1C38-487B-8E03-63784C5148F1}">
      <dgm:prSet phldrT="[文本]"/>
      <dgm:spPr/>
      <dgm:t>
        <a:bodyPr/>
        <a:lstStyle/>
        <a:p>
          <a:r>
            <a:rPr lang="zh-CN" altLang="en-US" dirty="0" smtClean="0"/>
            <a:t>补贴用户</a:t>
          </a:r>
          <a:endParaRPr lang="zh-CN" altLang="en-US" dirty="0"/>
        </a:p>
      </dgm:t>
    </dgm:pt>
    <dgm:pt modelId="{8945620F-3349-4137-B011-16F5A6E601C3}" type="parTrans" cxnId="{D007896F-1A23-4631-85D8-69674A1FF3E3}">
      <dgm:prSet/>
      <dgm:spPr/>
      <dgm:t>
        <a:bodyPr/>
        <a:lstStyle/>
        <a:p>
          <a:endParaRPr lang="zh-CN" altLang="en-US"/>
        </a:p>
      </dgm:t>
    </dgm:pt>
    <dgm:pt modelId="{542E93B5-1D28-4EAD-B12B-B5AB9957586A}" type="sibTrans" cxnId="{D007896F-1A23-4631-85D8-69674A1FF3E3}">
      <dgm:prSet/>
      <dgm:spPr/>
      <dgm:t>
        <a:bodyPr/>
        <a:lstStyle/>
        <a:p>
          <a:endParaRPr lang="zh-CN" altLang="en-US"/>
        </a:p>
      </dgm:t>
    </dgm:pt>
    <dgm:pt modelId="{962AB6F8-E4FC-4698-ABDF-0592168C680B}">
      <dgm:prSet phldrT="[文本]" custT="1"/>
      <dgm:spPr/>
      <dgm:t>
        <a:bodyPr/>
        <a:lstStyle/>
        <a:p>
          <a:pPr algn="just"/>
          <a:r>
            <a:rPr lang="zh-CN" altLang="en-US" sz="1900" b="1" dirty="0" smtClean="0">
              <a:solidFill>
                <a:schemeClr val="accent1"/>
              </a:solidFill>
              <a:latin typeface="+mj-ea"/>
              <a:ea typeface="+mj-ea"/>
            </a:rPr>
            <a:t>补贴企业用户使用科研设施和仪器服务支出，降低企业研发成本。</a:t>
          </a:r>
          <a:endParaRPr lang="zh-CN" altLang="en-US" sz="1900" b="1" dirty="0">
            <a:solidFill>
              <a:schemeClr val="accent1"/>
            </a:solidFill>
            <a:latin typeface="+mj-ea"/>
            <a:ea typeface="+mj-ea"/>
          </a:endParaRPr>
        </a:p>
      </dgm:t>
    </dgm:pt>
    <dgm:pt modelId="{0DDDF81C-3992-4413-ADAA-939ACD771D0F}" type="parTrans" cxnId="{B08330E7-A475-4808-AAC0-43CF2FB895CA}">
      <dgm:prSet/>
      <dgm:spPr/>
      <dgm:t>
        <a:bodyPr/>
        <a:lstStyle/>
        <a:p>
          <a:endParaRPr lang="zh-CN" altLang="en-US"/>
        </a:p>
      </dgm:t>
    </dgm:pt>
    <dgm:pt modelId="{6984E8A4-B0BA-4123-A88C-2E4A893B2328}" type="sibTrans" cxnId="{B08330E7-A475-4808-AAC0-43CF2FB895CA}">
      <dgm:prSet/>
      <dgm:spPr/>
      <dgm:t>
        <a:bodyPr/>
        <a:lstStyle/>
        <a:p>
          <a:endParaRPr lang="zh-CN" altLang="en-US"/>
        </a:p>
      </dgm:t>
    </dgm:pt>
    <dgm:pt modelId="{63702B33-6099-444F-B86B-BF1FFFFD5177}" type="pres">
      <dgm:prSet presAssocID="{6B0F207D-508A-4D50-B55F-3745F6916C89}" presName="diagram" presStyleCnt="0">
        <dgm:presLayoutVars>
          <dgm:chPref val="1"/>
          <dgm:dir/>
          <dgm:animOne val="branch"/>
          <dgm:animLvl val="lvl"/>
          <dgm:resizeHandles/>
        </dgm:presLayoutVars>
      </dgm:prSet>
      <dgm:spPr/>
      <dgm:t>
        <a:bodyPr/>
        <a:lstStyle/>
        <a:p>
          <a:endParaRPr lang="zh-CN" altLang="en-US"/>
        </a:p>
      </dgm:t>
    </dgm:pt>
    <dgm:pt modelId="{31EB020D-1FEF-49F8-B75B-F10AB95BD556}" type="pres">
      <dgm:prSet presAssocID="{9BFC6A03-88DD-455B-9C9B-4177072087E3}" presName="root" presStyleCnt="0"/>
      <dgm:spPr/>
    </dgm:pt>
    <dgm:pt modelId="{BA531910-6B31-4D85-85FD-07F9D2D6CF71}" type="pres">
      <dgm:prSet presAssocID="{9BFC6A03-88DD-455B-9C9B-4177072087E3}" presName="rootComposite" presStyleCnt="0"/>
      <dgm:spPr/>
    </dgm:pt>
    <dgm:pt modelId="{4848B75E-1EBA-4453-A93F-AEE6B2D8FA52}" type="pres">
      <dgm:prSet presAssocID="{9BFC6A03-88DD-455B-9C9B-4177072087E3}" presName="rootText" presStyleLbl="node1" presStyleIdx="0" presStyleCnt="2" custScaleX="70246" custScaleY="56113"/>
      <dgm:spPr/>
      <dgm:t>
        <a:bodyPr/>
        <a:lstStyle/>
        <a:p>
          <a:endParaRPr lang="zh-CN" altLang="en-US"/>
        </a:p>
      </dgm:t>
    </dgm:pt>
    <dgm:pt modelId="{5AA01A88-91BE-4909-9D79-032C0B823AA0}" type="pres">
      <dgm:prSet presAssocID="{9BFC6A03-88DD-455B-9C9B-4177072087E3}" presName="rootConnector" presStyleLbl="node1" presStyleIdx="0" presStyleCnt="2"/>
      <dgm:spPr/>
      <dgm:t>
        <a:bodyPr/>
        <a:lstStyle/>
        <a:p>
          <a:endParaRPr lang="zh-CN" altLang="en-US"/>
        </a:p>
      </dgm:t>
    </dgm:pt>
    <dgm:pt modelId="{AE44AA4B-85E8-4AC0-B8CF-081EE406D7BB}" type="pres">
      <dgm:prSet presAssocID="{9BFC6A03-88DD-455B-9C9B-4177072087E3}" presName="childShape" presStyleCnt="0"/>
      <dgm:spPr/>
    </dgm:pt>
    <dgm:pt modelId="{9E5843C1-BFD2-477B-A77E-9F2058FB3A83}" type="pres">
      <dgm:prSet presAssocID="{FF969D66-377D-4049-AD8E-5B4C06912662}" presName="Name13" presStyleLbl="parChTrans1D2" presStyleIdx="0" presStyleCnt="2"/>
      <dgm:spPr/>
      <dgm:t>
        <a:bodyPr/>
        <a:lstStyle/>
        <a:p>
          <a:endParaRPr lang="zh-CN" altLang="en-US"/>
        </a:p>
      </dgm:t>
    </dgm:pt>
    <dgm:pt modelId="{C805A6FF-3F47-4336-B25B-8FF5E178A590}" type="pres">
      <dgm:prSet presAssocID="{A894D34B-E4BF-4278-88DA-B5B099A6C92C}" presName="childText" presStyleLbl="bgAcc1" presStyleIdx="0" presStyleCnt="2" custScaleX="122541">
        <dgm:presLayoutVars>
          <dgm:bulletEnabled val="1"/>
        </dgm:presLayoutVars>
      </dgm:prSet>
      <dgm:spPr/>
      <dgm:t>
        <a:bodyPr/>
        <a:lstStyle/>
        <a:p>
          <a:endParaRPr lang="zh-CN" altLang="en-US"/>
        </a:p>
      </dgm:t>
    </dgm:pt>
    <dgm:pt modelId="{A4AEFD36-E8CE-4D28-B3A8-78B23C125016}" type="pres">
      <dgm:prSet presAssocID="{07806A0C-1C38-487B-8E03-63784C5148F1}" presName="root" presStyleCnt="0"/>
      <dgm:spPr/>
    </dgm:pt>
    <dgm:pt modelId="{FB0ABFFC-37DB-43AD-94C1-DD1E4C07ED9B}" type="pres">
      <dgm:prSet presAssocID="{07806A0C-1C38-487B-8E03-63784C5148F1}" presName="rootComposite" presStyleCnt="0"/>
      <dgm:spPr/>
    </dgm:pt>
    <dgm:pt modelId="{6E839763-AF28-494D-9BA8-63E0A2E859D9}" type="pres">
      <dgm:prSet presAssocID="{07806A0C-1C38-487B-8E03-63784C5148F1}" presName="rootText" presStyleLbl="node1" presStyleIdx="1" presStyleCnt="2" custScaleX="52874" custScaleY="46963"/>
      <dgm:spPr/>
      <dgm:t>
        <a:bodyPr/>
        <a:lstStyle/>
        <a:p>
          <a:endParaRPr lang="zh-CN" altLang="en-US"/>
        </a:p>
      </dgm:t>
    </dgm:pt>
    <dgm:pt modelId="{01144F35-53EB-4077-83D7-0B8CDDEFB959}" type="pres">
      <dgm:prSet presAssocID="{07806A0C-1C38-487B-8E03-63784C5148F1}" presName="rootConnector" presStyleLbl="node1" presStyleIdx="1" presStyleCnt="2"/>
      <dgm:spPr/>
      <dgm:t>
        <a:bodyPr/>
        <a:lstStyle/>
        <a:p>
          <a:endParaRPr lang="zh-CN" altLang="en-US"/>
        </a:p>
      </dgm:t>
    </dgm:pt>
    <dgm:pt modelId="{BB7F60E1-EA22-4B2B-A5BE-85EE67B25F4E}" type="pres">
      <dgm:prSet presAssocID="{07806A0C-1C38-487B-8E03-63784C5148F1}" presName="childShape" presStyleCnt="0"/>
      <dgm:spPr/>
    </dgm:pt>
    <dgm:pt modelId="{21D1193E-D389-4199-A21C-C5B845A19157}" type="pres">
      <dgm:prSet presAssocID="{0DDDF81C-3992-4413-ADAA-939ACD771D0F}" presName="Name13" presStyleLbl="parChTrans1D2" presStyleIdx="1" presStyleCnt="2"/>
      <dgm:spPr/>
      <dgm:t>
        <a:bodyPr/>
        <a:lstStyle/>
        <a:p>
          <a:endParaRPr lang="zh-CN" altLang="en-US"/>
        </a:p>
      </dgm:t>
    </dgm:pt>
    <dgm:pt modelId="{99996E74-DD28-43EC-BC4E-474818092147}" type="pres">
      <dgm:prSet presAssocID="{962AB6F8-E4FC-4698-ABDF-0592168C680B}" presName="childText" presStyleLbl="bgAcc1" presStyleIdx="1" presStyleCnt="2">
        <dgm:presLayoutVars>
          <dgm:bulletEnabled val="1"/>
        </dgm:presLayoutVars>
      </dgm:prSet>
      <dgm:spPr/>
      <dgm:t>
        <a:bodyPr/>
        <a:lstStyle/>
        <a:p>
          <a:endParaRPr lang="zh-CN" altLang="en-US"/>
        </a:p>
      </dgm:t>
    </dgm:pt>
  </dgm:ptLst>
  <dgm:cxnLst>
    <dgm:cxn modelId="{0754496C-688F-4ECB-9C53-16FB59DC717F}" type="presOf" srcId="{FF969D66-377D-4049-AD8E-5B4C06912662}" destId="{9E5843C1-BFD2-477B-A77E-9F2058FB3A83}" srcOrd="0" destOrd="0" presId="urn:microsoft.com/office/officeart/2005/8/layout/hierarchy3"/>
    <dgm:cxn modelId="{5439E6FE-44D8-4B20-97BB-C030CB765A20}" srcId="{6B0F207D-508A-4D50-B55F-3745F6916C89}" destId="{9BFC6A03-88DD-455B-9C9B-4177072087E3}" srcOrd="0" destOrd="0" parTransId="{72B74E57-A759-408C-B834-C97F09E0A43D}" sibTransId="{5E0AF2DF-FA58-40A6-9529-A7C3894B5144}"/>
    <dgm:cxn modelId="{C84E9701-DBD0-4200-B82E-C63A56162E6E}" type="presOf" srcId="{A894D34B-E4BF-4278-88DA-B5B099A6C92C}" destId="{C805A6FF-3F47-4336-B25B-8FF5E178A590}" srcOrd="0" destOrd="0" presId="urn:microsoft.com/office/officeart/2005/8/layout/hierarchy3"/>
    <dgm:cxn modelId="{B8EBFF02-1E34-4DEC-992D-D41E0E4892B2}" type="presOf" srcId="{9BFC6A03-88DD-455B-9C9B-4177072087E3}" destId="{4848B75E-1EBA-4453-A93F-AEE6B2D8FA52}" srcOrd="0" destOrd="0" presId="urn:microsoft.com/office/officeart/2005/8/layout/hierarchy3"/>
    <dgm:cxn modelId="{D007896F-1A23-4631-85D8-69674A1FF3E3}" srcId="{6B0F207D-508A-4D50-B55F-3745F6916C89}" destId="{07806A0C-1C38-487B-8E03-63784C5148F1}" srcOrd="1" destOrd="0" parTransId="{8945620F-3349-4137-B011-16F5A6E601C3}" sibTransId="{542E93B5-1D28-4EAD-B12B-B5AB9957586A}"/>
    <dgm:cxn modelId="{EDBCAD5D-DFF3-4E33-AC9F-0E9C080C0461}" type="presOf" srcId="{0DDDF81C-3992-4413-ADAA-939ACD771D0F}" destId="{21D1193E-D389-4199-A21C-C5B845A19157}" srcOrd="0" destOrd="0" presId="urn:microsoft.com/office/officeart/2005/8/layout/hierarchy3"/>
    <dgm:cxn modelId="{B08330E7-A475-4808-AAC0-43CF2FB895CA}" srcId="{07806A0C-1C38-487B-8E03-63784C5148F1}" destId="{962AB6F8-E4FC-4698-ABDF-0592168C680B}" srcOrd="0" destOrd="0" parTransId="{0DDDF81C-3992-4413-ADAA-939ACD771D0F}" sibTransId="{6984E8A4-B0BA-4123-A88C-2E4A893B2328}"/>
    <dgm:cxn modelId="{C2508939-42A7-4400-B922-54EA8AB36F07}" type="presOf" srcId="{6B0F207D-508A-4D50-B55F-3745F6916C89}" destId="{63702B33-6099-444F-B86B-BF1FFFFD5177}" srcOrd="0" destOrd="0" presId="urn:microsoft.com/office/officeart/2005/8/layout/hierarchy3"/>
    <dgm:cxn modelId="{1F17511E-5BEB-434F-AC28-82946E54DE22}" type="presOf" srcId="{07806A0C-1C38-487B-8E03-63784C5148F1}" destId="{01144F35-53EB-4077-83D7-0B8CDDEFB959}" srcOrd="1" destOrd="0" presId="urn:microsoft.com/office/officeart/2005/8/layout/hierarchy3"/>
    <dgm:cxn modelId="{F5A25B9C-5023-492D-A431-8F52FCCAA214}" type="presOf" srcId="{9BFC6A03-88DD-455B-9C9B-4177072087E3}" destId="{5AA01A88-91BE-4909-9D79-032C0B823AA0}" srcOrd="1" destOrd="0" presId="urn:microsoft.com/office/officeart/2005/8/layout/hierarchy3"/>
    <dgm:cxn modelId="{C26BED3A-82D5-41D4-BE29-4F281DCFF451}" type="presOf" srcId="{07806A0C-1C38-487B-8E03-63784C5148F1}" destId="{6E839763-AF28-494D-9BA8-63E0A2E859D9}" srcOrd="0" destOrd="0" presId="urn:microsoft.com/office/officeart/2005/8/layout/hierarchy3"/>
    <dgm:cxn modelId="{3F622BEE-5CA1-46B9-9B7E-0C9B86401BEA}" srcId="{9BFC6A03-88DD-455B-9C9B-4177072087E3}" destId="{A894D34B-E4BF-4278-88DA-B5B099A6C92C}" srcOrd="0" destOrd="0" parTransId="{FF969D66-377D-4049-AD8E-5B4C06912662}" sibTransId="{26591916-42AF-473A-87F5-391DA5CB43A1}"/>
    <dgm:cxn modelId="{7F4ECC8C-F76E-4AFB-80B0-2E4BC2F69810}" type="presOf" srcId="{962AB6F8-E4FC-4698-ABDF-0592168C680B}" destId="{99996E74-DD28-43EC-BC4E-474818092147}" srcOrd="0" destOrd="0" presId="urn:microsoft.com/office/officeart/2005/8/layout/hierarchy3"/>
    <dgm:cxn modelId="{EBBE0680-B4C9-4D83-A02A-5268034327E3}" type="presParOf" srcId="{63702B33-6099-444F-B86B-BF1FFFFD5177}" destId="{31EB020D-1FEF-49F8-B75B-F10AB95BD556}" srcOrd="0" destOrd="0" presId="urn:microsoft.com/office/officeart/2005/8/layout/hierarchy3"/>
    <dgm:cxn modelId="{DD2919F1-FF95-426C-A6F4-535FEE73BFDC}" type="presParOf" srcId="{31EB020D-1FEF-49F8-B75B-F10AB95BD556}" destId="{BA531910-6B31-4D85-85FD-07F9D2D6CF71}" srcOrd="0" destOrd="0" presId="urn:microsoft.com/office/officeart/2005/8/layout/hierarchy3"/>
    <dgm:cxn modelId="{2D13CE4B-34AD-419A-83C3-14E3087EEC44}" type="presParOf" srcId="{BA531910-6B31-4D85-85FD-07F9D2D6CF71}" destId="{4848B75E-1EBA-4453-A93F-AEE6B2D8FA52}" srcOrd="0" destOrd="0" presId="urn:microsoft.com/office/officeart/2005/8/layout/hierarchy3"/>
    <dgm:cxn modelId="{A5474EC5-3F5E-44C1-B8FE-765A6C6A80BE}" type="presParOf" srcId="{BA531910-6B31-4D85-85FD-07F9D2D6CF71}" destId="{5AA01A88-91BE-4909-9D79-032C0B823AA0}" srcOrd="1" destOrd="0" presId="urn:microsoft.com/office/officeart/2005/8/layout/hierarchy3"/>
    <dgm:cxn modelId="{E4E924ED-0B62-4192-AE5A-07211DF6EB33}" type="presParOf" srcId="{31EB020D-1FEF-49F8-B75B-F10AB95BD556}" destId="{AE44AA4B-85E8-4AC0-B8CF-081EE406D7BB}" srcOrd="1" destOrd="0" presId="urn:microsoft.com/office/officeart/2005/8/layout/hierarchy3"/>
    <dgm:cxn modelId="{09A6A1C1-9083-4269-A4A6-4BD03733EC73}" type="presParOf" srcId="{AE44AA4B-85E8-4AC0-B8CF-081EE406D7BB}" destId="{9E5843C1-BFD2-477B-A77E-9F2058FB3A83}" srcOrd="0" destOrd="0" presId="urn:microsoft.com/office/officeart/2005/8/layout/hierarchy3"/>
    <dgm:cxn modelId="{9B0B365B-B96A-439F-B7AB-BCA2A25EBE25}" type="presParOf" srcId="{AE44AA4B-85E8-4AC0-B8CF-081EE406D7BB}" destId="{C805A6FF-3F47-4336-B25B-8FF5E178A590}" srcOrd="1" destOrd="0" presId="urn:microsoft.com/office/officeart/2005/8/layout/hierarchy3"/>
    <dgm:cxn modelId="{28C7BFAD-E430-4F3A-BC56-75CE4B67BC5A}" type="presParOf" srcId="{63702B33-6099-444F-B86B-BF1FFFFD5177}" destId="{A4AEFD36-E8CE-4D28-B3A8-78B23C125016}" srcOrd="1" destOrd="0" presId="urn:microsoft.com/office/officeart/2005/8/layout/hierarchy3"/>
    <dgm:cxn modelId="{C55CAD4A-89A3-4688-9D64-B09C0DE1E1F4}" type="presParOf" srcId="{A4AEFD36-E8CE-4D28-B3A8-78B23C125016}" destId="{FB0ABFFC-37DB-43AD-94C1-DD1E4C07ED9B}" srcOrd="0" destOrd="0" presId="urn:microsoft.com/office/officeart/2005/8/layout/hierarchy3"/>
    <dgm:cxn modelId="{B351ADB1-8174-4936-A9EF-39E54583F2F1}" type="presParOf" srcId="{FB0ABFFC-37DB-43AD-94C1-DD1E4C07ED9B}" destId="{6E839763-AF28-494D-9BA8-63E0A2E859D9}" srcOrd="0" destOrd="0" presId="urn:microsoft.com/office/officeart/2005/8/layout/hierarchy3"/>
    <dgm:cxn modelId="{51B36C35-7B8F-4AB2-9290-D68435C77A02}" type="presParOf" srcId="{FB0ABFFC-37DB-43AD-94C1-DD1E4C07ED9B}" destId="{01144F35-53EB-4077-83D7-0B8CDDEFB959}" srcOrd="1" destOrd="0" presId="urn:microsoft.com/office/officeart/2005/8/layout/hierarchy3"/>
    <dgm:cxn modelId="{2D82AC8B-F25A-4CF1-A7C6-EE8255538D18}" type="presParOf" srcId="{A4AEFD36-E8CE-4D28-B3A8-78B23C125016}" destId="{BB7F60E1-EA22-4B2B-A5BE-85EE67B25F4E}" srcOrd="1" destOrd="0" presId="urn:microsoft.com/office/officeart/2005/8/layout/hierarchy3"/>
    <dgm:cxn modelId="{9F15416F-31F7-47CD-A8DE-7E3CD772D0F9}" type="presParOf" srcId="{BB7F60E1-EA22-4B2B-A5BE-85EE67B25F4E}" destId="{21D1193E-D389-4199-A21C-C5B845A19157}" srcOrd="0" destOrd="0" presId="urn:microsoft.com/office/officeart/2005/8/layout/hierarchy3"/>
    <dgm:cxn modelId="{893E8921-0EDB-4528-8CC2-3DC7F72F1049}" type="presParOf" srcId="{BB7F60E1-EA22-4B2B-A5BE-85EE67B25F4E}" destId="{99996E74-DD28-43EC-BC4E-474818092147}"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D4A57-6D41-441C-B44A-1E724450E070}" type="doc">
      <dgm:prSet loTypeId="urn:microsoft.com/office/officeart/2009/3/layout/PhasedProcess" loCatId="process" qsTypeId="urn:microsoft.com/office/officeart/2005/8/quickstyle/simple4" qsCatId="simple" csTypeId="urn:microsoft.com/office/officeart/2005/8/colors/accent1_4" csCatId="accent1" phldr="1"/>
      <dgm:spPr/>
      <dgm:t>
        <a:bodyPr/>
        <a:lstStyle/>
        <a:p>
          <a:endParaRPr lang="zh-CN" altLang="en-US"/>
        </a:p>
      </dgm:t>
    </dgm:pt>
    <dgm:pt modelId="{CB19C7C6-9C4C-449E-88A2-0A1F9A2AD281}">
      <dgm:prSet phldrT="[文本]"/>
      <dgm:spPr/>
      <dgm:t>
        <a:bodyPr/>
        <a:lstStyle/>
        <a:p>
          <a:r>
            <a:rPr lang="en-US" altLang="zh-CN" dirty="0" smtClean="0"/>
            <a:t> </a:t>
          </a:r>
          <a:endParaRPr lang="zh-CN" altLang="en-US" dirty="0"/>
        </a:p>
      </dgm:t>
    </dgm:pt>
    <dgm:pt modelId="{3E2EF47C-3FBB-4B22-AC79-ABAC3B0B9515}" type="parTrans" cxnId="{39B70486-8369-4B0A-98DC-C2308D2A2804}">
      <dgm:prSet/>
      <dgm:spPr/>
      <dgm:t>
        <a:bodyPr/>
        <a:lstStyle/>
        <a:p>
          <a:endParaRPr lang="zh-CN" altLang="en-US"/>
        </a:p>
      </dgm:t>
    </dgm:pt>
    <dgm:pt modelId="{AE0BE149-2C00-4A15-872D-3E5ACE530F57}" type="sibTrans" cxnId="{39B70486-8369-4B0A-98DC-C2308D2A2804}">
      <dgm:prSet/>
      <dgm:spPr/>
      <dgm:t>
        <a:bodyPr/>
        <a:lstStyle/>
        <a:p>
          <a:endParaRPr lang="zh-CN" altLang="en-US"/>
        </a:p>
      </dgm:t>
    </dgm:pt>
    <dgm:pt modelId="{2FE61E4C-A218-4CB4-AB1D-7B6C77E1A576}">
      <dgm:prSet phldrT="[文本]"/>
      <dgm:spPr/>
      <dgm:t>
        <a:bodyPr/>
        <a:lstStyle/>
        <a:p>
          <a:r>
            <a:rPr lang="zh-CN" altLang="en-US" dirty="0" smtClean="0"/>
            <a:t>登录平台</a:t>
          </a:r>
          <a:endParaRPr lang="zh-CN" altLang="en-US" dirty="0"/>
        </a:p>
      </dgm:t>
    </dgm:pt>
    <dgm:pt modelId="{065CF045-D36F-4685-B094-B504B08AA0E1}" type="parTrans" cxnId="{E2E01A84-126E-4D17-9963-02E968619AE4}">
      <dgm:prSet/>
      <dgm:spPr/>
      <dgm:t>
        <a:bodyPr/>
        <a:lstStyle/>
        <a:p>
          <a:endParaRPr lang="zh-CN" altLang="en-US"/>
        </a:p>
      </dgm:t>
    </dgm:pt>
    <dgm:pt modelId="{8BDD7CBD-D0DD-4643-9A24-5294B24AD3AD}" type="sibTrans" cxnId="{E2E01A84-126E-4D17-9963-02E968619AE4}">
      <dgm:prSet/>
      <dgm:spPr/>
      <dgm:t>
        <a:bodyPr/>
        <a:lstStyle/>
        <a:p>
          <a:endParaRPr lang="zh-CN" altLang="en-US"/>
        </a:p>
      </dgm:t>
    </dgm:pt>
    <dgm:pt modelId="{57AF692E-A611-4AD2-9C5F-3FAA78304115}">
      <dgm:prSet phldrT="[文本]"/>
      <dgm:spPr/>
      <dgm:t>
        <a:bodyPr/>
        <a:lstStyle/>
        <a:p>
          <a:r>
            <a:rPr lang="zh-CN" altLang="en-US" dirty="0" smtClean="0"/>
            <a:t>点击创新券</a:t>
          </a:r>
          <a:endParaRPr lang="zh-CN" altLang="en-US" dirty="0"/>
        </a:p>
      </dgm:t>
    </dgm:pt>
    <dgm:pt modelId="{0657DFC2-5279-4ECB-8CDF-2C01F4028DC5}" type="parTrans" cxnId="{06B9B294-2020-4255-8647-92E0502568C6}">
      <dgm:prSet/>
      <dgm:spPr/>
      <dgm:t>
        <a:bodyPr/>
        <a:lstStyle/>
        <a:p>
          <a:endParaRPr lang="zh-CN" altLang="en-US"/>
        </a:p>
      </dgm:t>
    </dgm:pt>
    <dgm:pt modelId="{3B76968C-BC12-4D66-AB75-13E491C99D7D}" type="sibTrans" cxnId="{06B9B294-2020-4255-8647-92E0502568C6}">
      <dgm:prSet/>
      <dgm:spPr/>
      <dgm:t>
        <a:bodyPr/>
        <a:lstStyle/>
        <a:p>
          <a:endParaRPr lang="zh-CN" altLang="en-US"/>
        </a:p>
      </dgm:t>
    </dgm:pt>
    <dgm:pt modelId="{5DDEB06E-AC54-493F-8459-996671CDF4A0}">
      <dgm:prSet phldrT="[文本]"/>
      <dgm:spPr/>
      <dgm:t>
        <a:bodyPr/>
        <a:lstStyle/>
        <a:p>
          <a:r>
            <a:rPr lang="zh-CN" altLang="en-US" dirty="0" smtClean="0"/>
            <a:t>按照流程</a:t>
          </a:r>
          <a:endParaRPr lang="zh-CN" altLang="en-US" dirty="0"/>
        </a:p>
      </dgm:t>
    </dgm:pt>
    <dgm:pt modelId="{7930FFDB-5D5C-4071-A033-7B0C698AEAD6}" type="parTrans" cxnId="{BA1A89B7-FBCD-462A-9D25-0669D6A35EE1}">
      <dgm:prSet/>
      <dgm:spPr/>
      <dgm:t>
        <a:bodyPr/>
        <a:lstStyle/>
        <a:p>
          <a:endParaRPr lang="zh-CN" altLang="en-US"/>
        </a:p>
      </dgm:t>
    </dgm:pt>
    <dgm:pt modelId="{892DDEDD-0D74-4709-B839-22E47F31DBA9}" type="sibTrans" cxnId="{BA1A89B7-FBCD-462A-9D25-0669D6A35EE1}">
      <dgm:prSet/>
      <dgm:spPr/>
      <dgm:t>
        <a:bodyPr/>
        <a:lstStyle/>
        <a:p>
          <a:endParaRPr lang="zh-CN" altLang="en-US"/>
        </a:p>
      </dgm:t>
    </dgm:pt>
    <dgm:pt modelId="{0FF7C2BD-55D2-45C0-8F10-ED3FF033EFAC}">
      <dgm:prSet phldrT="[文本]"/>
      <dgm:spPr/>
      <dgm:t>
        <a:bodyPr/>
        <a:lstStyle/>
        <a:p>
          <a:r>
            <a:rPr lang="en-US" altLang="zh-CN" dirty="0" smtClean="0"/>
            <a:t> </a:t>
          </a:r>
          <a:endParaRPr lang="zh-CN" altLang="en-US" dirty="0"/>
        </a:p>
      </dgm:t>
    </dgm:pt>
    <dgm:pt modelId="{4E9054B2-B453-4070-BD79-D3042DD84DB9}" type="parTrans" cxnId="{E863C48C-E9EE-4217-B702-5B2947861E3D}">
      <dgm:prSet/>
      <dgm:spPr/>
      <dgm:t>
        <a:bodyPr/>
        <a:lstStyle/>
        <a:p>
          <a:endParaRPr lang="zh-CN" altLang="en-US"/>
        </a:p>
      </dgm:t>
    </dgm:pt>
    <dgm:pt modelId="{FF17CCA4-2D1C-45B4-8FEF-5D5813AD90E9}" type="sibTrans" cxnId="{E863C48C-E9EE-4217-B702-5B2947861E3D}">
      <dgm:prSet/>
      <dgm:spPr/>
      <dgm:t>
        <a:bodyPr/>
        <a:lstStyle/>
        <a:p>
          <a:endParaRPr lang="zh-CN" altLang="en-US"/>
        </a:p>
      </dgm:t>
    </dgm:pt>
    <dgm:pt modelId="{47BFC331-D2DB-48A9-BFD9-7D928DDDCF3B}">
      <dgm:prSet phldrT="[文本]"/>
      <dgm:spPr/>
      <dgm:t>
        <a:bodyPr/>
        <a:lstStyle/>
        <a:p>
          <a:r>
            <a:rPr lang="zh-CN" altLang="en-US" dirty="0" smtClean="0"/>
            <a:t>申领</a:t>
          </a:r>
          <a:endParaRPr lang="zh-CN" altLang="en-US" dirty="0"/>
        </a:p>
      </dgm:t>
    </dgm:pt>
    <dgm:pt modelId="{6E3F41F6-7FB3-4101-B81B-3CF786602D51}" type="parTrans" cxnId="{4813FEF1-B1BA-41AE-8622-92F74D0A9B63}">
      <dgm:prSet/>
      <dgm:spPr/>
      <dgm:t>
        <a:bodyPr/>
        <a:lstStyle/>
        <a:p>
          <a:endParaRPr lang="zh-CN" altLang="en-US"/>
        </a:p>
      </dgm:t>
    </dgm:pt>
    <dgm:pt modelId="{225EE0C2-777D-477D-ACAF-37E4E455C8B1}" type="sibTrans" cxnId="{4813FEF1-B1BA-41AE-8622-92F74D0A9B63}">
      <dgm:prSet/>
      <dgm:spPr/>
      <dgm:t>
        <a:bodyPr/>
        <a:lstStyle/>
        <a:p>
          <a:endParaRPr lang="zh-CN" altLang="en-US"/>
        </a:p>
      </dgm:t>
    </dgm:pt>
    <dgm:pt modelId="{7BAEEE92-AB57-4F04-A2C5-148DA79F0303}">
      <dgm:prSet phldrT="[文本]"/>
      <dgm:spPr/>
      <dgm:t>
        <a:bodyPr/>
        <a:lstStyle/>
        <a:p>
          <a:r>
            <a:rPr lang="zh-CN" altLang="en-US" dirty="0" smtClean="0"/>
            <a:t>使用</a:t>
          </a:r>
          <a:endParaRPr lang="zh-CN" altLang="en-US" dirty="0"/>
        </a:p>
      </dgm:t>
    </dgm:pt>
    <dgm:pt modelId="{A84F1B50-3693-441B-9535-BE339299A75F}" type="parTrans" cxnId="{6B13457C-2FA3-4D41-ACED-3ECDEE055BEF}">
      <dgm:prSet/>
      <dgm:spPr/>
      <dgm:t>
        <a:bodyPr/>
        <a:lstStyle/>
        <a:p>
          <a:endParaRPr lang="zh-CN" altLang="en-US"/>
        </a:p>
      </dgm:t>
    </dgm:pt>
    <dgm:pt modelId="{69F98720-E5EB-49E8-AD2A-CFAB3D83C18A}" type="sibTrans" cxnId="{6B13457C-2FA3-4D41-ACED-3ECDEE055BEF}">
      <dgm:prSet/>
      <dgm:spPr/>
      <dgm:t>
        <a:bodyPr/>
        <a:lstStyle/>
        <a:p>
          <a:endParaRPr lang="zh-CN" altLang="en-US"/>
        </a:p>
      </dgm:t>
    </dgm:pt>
    <dgm:pt modelId="{DB560728-DFD3-435D-A5A7-5004D6AEE50C}">
      <dgm:prSet phldrT="[文本]"/>
      <dgm:spPr/>
      <dgm:t>
        <a:bodyPr/>
        <a:lstStyle/>
        <a:p>
          <a:r>
            <a:rPr lang="en-US" altLang="zh-CN" dirty="0" smtClean="0"/>
            <a:t> </a:t>
          </a:r>
          <a:endParaRPr lang="zh-CN" altLang="en-US" dirty="0"/>
        </a:p>
      </dgm:t>
    </dgm:pt>
    <dgm:pt modelId="{39E491D9-5102-4E3A-847A-5CBE9179BFEB}" type="parTrans" cxnId="{604CD524-9B32-457C-98AF-B91166FAF891}">
      <dgm:prSet/>
      <dgm:spPr/>
      <dgm:t>
        <a:bodyPr/>
        <a:lstStyle/>
        <a:p>
          <a:endParaRPr lang="zh-CN" altLang="en-US"/>
        </a:p>
      </dgm:t>
    </dgm:pt>
    <dgm:pt modelId="{07F26F69-6EE3-424F-BF1E-0C2D5B0690AC}" type="sibTrans" cxnId="{604CD524-9B32-457C-98AF-B91166FAF891}">
      <dgm:prSet/>
      <dgm:spPr/>
      <dgm:t>
        <a:bodyPr/>
        <a:lstStyle/>
        <a:p>
          <a:endParaRPr lang="zh-CN" altLang="en-US"/>
        </a:p>
      </dgm:t>
    </dgm:pt>
    <dgm:pt modelId="{D8F81875-837A-461B-B84C-3E6D1C224A00}">
      <dgm:prSet phldrT="[文本]"/>
      <dgm:spPr/>
      <dgm:t>
        <a:bodyPr/>
        <a:lstStyle/>
        <a:p>
          <a:r>
            <a:rPr lang="zh-CN" altLang="en-US" dirty="0" smtClean="0"/>
            <a:t>兑付</a:t>
          </a:r>
          <a:endParaRPr lang="zh-CN" altLang="en-US" dirty="0"/>
        </a:p>
      </dgm:t>
    </dgm:pt>
    <dgm:pt modelId="{7E67C057-1E2E-42C0-9A85-6753FF3B43CD}" type="parTrans" cxnId="{AE7AEB55-D8BE-408A-9F4E-13C03B00D3FA}">
      <dgm:prSet/>
      <dgm:spPr/>
      <dgm:t>
        <a:bodyPr/>
        <a:lstStyle/>
        <a:p>
          <a:endParaRPr lang="zh-CN" altLang="en-US"/>
        </a:p>
      </dgm:t>
    </dgm:pt>
    <dgm:pt modelId="{6F118481-BCFE-42D2-9F8D-F1D025A96C60}" type="sibTrans" cxnId="{AE7AEB55-D8BE-408A-9F4E-13C03B00D3FA}">
      <dgm:prSet/>
      <dgm:spPr/>
      <dgm:t>
        <a:bodyPr/>
        <a:lstStyle/>
        <a:p>
          <a:endParaRPr lang="zh-CN" altLang="en-US"/>
        </a:p>
      </dgm:t>
    </dgm:pt>
    <dgm:pt modelId="{3BB18E44-AFC5-48A7-82CC-4E918200D940}">
      <dgm:prSet phldrT="[文本]"/>
      <dgm:spPr/>
      <dgm:t>
        <a:bodyPr/>
        <a:lstStyle/>
        <a:p>
          <a:r>
            <a:rPr lang="zh-CN" altLang="en-US" dirty="0" smtClean="0"/>
            <a:t>审核</a:t>
          </a:r>
          <a:endParaRPr lang="zh-CN" altLang="en-US" dirty="0"/>
        </a:p>
      </dgm:t>
    </dgm:pt>
    <dgm:pt modelId="{5633DF8F-9FB1-4DB8-B0D1-CC76116BCD76}" type="parTrans" cxnId="{E23EF18B-AE86-48EA-B091-75D3498A0FDD}">
      <dgm:prSet/>
      <dgm:spPr/>
      <dgm:t>
        <a:bodyPr/>
        <a:lstStyle/>
        <a:p>
          <a:endParaRPr lang="zh-CN" altLang="en-US"/>
        </a:p>
      </dgm:t>
    </dgm:pt>
    <dgm:pt modelId="{962D5CEA-5DD7-4430-8EF4-2EE83707704C}" type="sibTrans" cxnId="{E23EF18B-AE86-48EA-B091-75D3498A0FDD}">
      <dgm:prSet/>
      <dgm:spPr/>
      <dgm:t>
        <a:bodyPr/>
        <a:lstStyle/>
        <a:p>
          <a:endParaRPr lang="zh-CN" altLang="en-US"/>
        </a:p>
      </dgm:t>
    </dgm:pt>
    <dgm:pt modelId="{74261003-03BC-4B94-8DA8-228AD0394EC3}" type="pres">
      <dgm:prSet presAssocID="{4F1D4A57-6D41-441C-B44A-1E724450E070}" presName="Name0" presStyleCnt="0">
        <dgm:presLayoutVars>
          <dgm:chMax val="3"/>
          <dgm:chPref val="3"/>
          <dgm:bulletEnabled val="1"/>
          <dgm:dir/>
          <dgm:animLvl val="lvl"/>
        </dgm:presLayoutVars>
      </dgm:prSet>
      <dgm:spPr/>
      <dgm:t>
        <a:bodyPr/>
        <a:lstStyle/>
        <a:p>
          <a:endParaRPr lang="zh-CN" altLang="en-US"/>
        </a:p>
      </dgm:t>
    </dgm:pt>
    <dgm:pt modelId="{BB97D6AC-8CD1-44E7-9060-AB94C6238BB1}" type="pres">
      <dgm:prSet presAssocID="{4F1D4A57-6D41-441C-B44A-1E724450E070}" presName="arc1" presStyleLbl="node1" presStyleIdx="0" presStyleCnt="4"/>
      <dgm:spPr/>
    </dgm:pt>
    <dgm:pt modelId="{D7C49093-7C9F-4592-81CA-FCCF985BB7F2}" type="pres">
      <dgm:prSet presAssocID="{4F1D4A57-6D41-441C-B44A-1E724450E070}" presName="arc3" presStyleLbl="node1" presStyleIdx="1" presStyleCnt="4"/>
      <dgm:spPr/>
    </dgm:pt>
    <dgm:pt modelId="{9BA3CF42-3324-4E81-972F-F3CCD33BA38F}" type="pres">
      <dgm:prSet presAssocID="{4F1D4A57-6D41-441C-B44A-1E724450E070}" presName="parentText2" presStyleLbl="revTx" presStyleIdx="0" presStyleCnt="3">
        <dgm:presLayoutVars>
          <dgm:chMax val="4"/>
          <dgm:chPref val="3"/>
          <dgm:bulletEnabled val="1"/>
        </dgm:presLayoutVars>
      </dgm:prSet>
      <dgm:spPr/>
      <dgm:t>
        <a:bodyPr/>
        <a:lstStyle/>
        <a:p>
          <a:endParaRPr lang="zh-CN" altLang="en-US"/>
        </a:p>
      </dgm:t>
    </dgm:pt>
    <dgm:pt modelId="{B9664ED1-F6E8-495D-9E11-67CEE291464F}" type="pres">
      <dgm:prSet presAssocID="{4F1D4A57-6D41-441C-B44A-1E724450E070}" presName="arc2" presStyleLbl="node1" presStyleIdx="2" presStyleCnt="4"/>
      <dgm:spPr/>
    </dgm:pt>
    <dgm:pt modelId="{C2189803-6C9F-41AF-82CB-D2FAF8ED7BEA}" type="pres">
      <dgm:prSet presAssocID="{4F1D4A57-6D41-441C-B44A-1E724450E070}" presName="arc4" presStyleLbl="node1" presStyleIdx="3" presStyleCnt="4"/>
      <dgm:spPr/>
    </dgm:pt>
    <dgm:pt modelId="{823228C4-4641-40EA-B3B7-4BB08EBA8E16}" type="pres">
      <dgm:prSet presAssocID="{4F1D4A57-6D41-441C-B44A-1E724450E070}" presName="parentText3" presStyleLbl="revTx" presStyleIdx="1" presStyleCnt="3">
        <dgm:presLayoutVars>
          <dgm:chMax val="1"/>
          <dgm:chPref val="1"/>
          <dgm:bulletEnabled val="1"/>
        </dgm:presLayoutVars>
      </dgm:prSet>
      <dgm:spPr/>
      <dgm:t>
        <a:bodyPr/>
        <a:lstStyle/>
        <a:p>
          <a:endParaRPr lang="zh-CN" altLang="en-US"/>
        </a:p>
      </dgm:t>
    </dgm:pt>
    <dgm:pt modelId="{B183600F-26BF-4143-B5C8-79385DA64267}" type="pres">
      <dgm:prSet presAssocID="{4F1D4A57-6D41-441C-B44A-1E724450E070}" presName="middleComposite" presStyleCnt="0"/>
      <dgm:spPr/>
    </dgm:pt>
    <dgm:pt modelId="{EF63480E-CF39-4240-B820-F990EDEC174B}" type="pres">
      <dgm:prSet presAssocID="{47BFC331-D2DB-48A9-BFD9-7D928DDDCF3B}" presName="circ1" presStyleLbl="vennNode1" presStyleIdx="0" presStyleCnt="9"/>
      <dgm:spPr/>
      <dgm:t>
        <a:bodyPr/>
        <a:lstStyle/>
        <a:p>
          <a:endParaRPr lang="zh-CN" altLang="en-US"/>
        </a:p>
      </dgm:t>
    </dgm:pt>
    <dgm:pt modelId="{D4A83CD9-88AE-41E4-87DB-C0879FCED844}" type="pres">
      <dgm:prSet presAssocID="{47BFC331-D2DB-48A9-BFD9-7D928DDDCF3B}" presName="circ1Tx" presStyleLbl="revTx" presStyleIdx="1" presStyleCnt="3">
        <dgm:presLayoutVars>
          <dgm:chMax val="0"/>
          <dgm:chPref val="0"/>
        </dgm:presLayoutVars>
      </dgm:prSet>
      <dgm:spPr/>
      <dgm:t>
        <a:bodyPr/>
        <a:lstStyle/>
        <a:p>
          <a:endParaRPr lang="zh-CN" altLang="en-US"/>
        </a:p>
      </dgm:t>
    </dgm:pt>
    <dgm:pt modelId="{A99E9025-CF52-4A43-92CC-8A2F9EF3A246}" type="pres">
      <dgm:prSet presAssocID="{7BAEEE92-AB57-4F04-A2C5-148DA79F0303}" presName="circ2" presStyleLbl="vennNode1" presStyleIdx="1" presStyleCnt="9"/>
      <dgm:spPr/>
      <dgm:t>
        <a:bodyPr/>
        <a:lstStyle/>
        <a:p>
          <a:endParaRPr lang="zh-CN" altLang="en-US"/>
        </a:p>
      </dgm:t>
    </dgm:pt>
    <dgm:pt modelId="{87533491-85C9-4777-BEBF-DD8D1229E4F8}" type="pres">
      <dgm:prSet presAssocID="{7BAEEE92-AB57-4F04-A2C5-148DA79F0303}" presName="circ2Tx" presStyleLbl="revTx" presStyleIdx="1" presStyleCnt="3">
        <dgm:presLayoutVars>
          <dgm:chMax val="0"/>
          <dgm:chPref val="0"/>
        </dgm:presLayoutVars>
      </dgm:prSet>
      <dgm:spPr/>
      <dgm:t>
        <a:bodyPr/>
        <a:lstStyle/>
        <a:p>
          <a:endParaRPr lang="zh-CN" altLang="en-US"/>
        </a:p>
      </dgm:t>
    </dgm:pt>
    <dgm:pt modelId="{DB7412FF-8A78-4947-89C4-2377AECE99E0}" type="pres">
      <dgm:prSet presAssocID="{3BB18E44-AFC5-48A7-82CC-4E918200D940}" presName="circ3" presStyleLbl="vennNode1" presStyleIdx="2" presStyleCnt="9"/>
      <dgm:spPr/>
      <dgm:t>
        <a:bodyPr/>
        <a:lstStyle/>
        <a:p>
          <a:endParaRPr lang="zh-CN" altLang="en-US"/>
        </a:p>
      </dgm:t>
    </dgm:pt>
    <dgm:pt modelId="{EE43AF3F-8C1B-40BD-A4F5-63AA7C253492}" type="pres">
      <dgm:prSet presAssocID="{3BB18E44-AFC5-48A7-82CC-4E918200D940}" presName="circ3Tx" presStyleLbl="revTx" presStyleIdx="1" presStyleCnt="3">
        <dgm:presLayoutVars>
          <dgm:chMax val="0"/>
          <dgm:chPref val="0"/>
        </dgm:presLayoutVars>
      </dgm:prSet>
      <dgm:spPr/>
      <dgm:t>
        <a:bodyPr/>
        <a:lstStyle/>
        <a:p>
          <a:endParaRPr lang="zh-CN" altLang="en-US"/>
        </a:p>
      </dgm:t>
    </dgm:pt>
    <dgm:pt modelId="{5681A6A2-BC21-4AA7-96CA-6FD47C6FAB5C}" type="pres">
      <dgm:prSet presAssocID="{4F1D4A57-6D41-441C-B44A-1E724450E070}" presName="leftComposite" presStyleCnt="0"/>
      <dgm:spPr/>
    </dgm:pt>
    <dgm:pt modelId="{99CFA3D8-5003-4CA5-AF40-01623149D60F}" type="pres">
      <dgm:prSet presAssocID="{2FE61E4C-A218-4CB4-AB1D-7B6C77E1A576}" presName="childText1_1" presStyleLbl="vennNode1" presStyleIdx="3" presStyleCnt="9">
        <dgm:presLayoutVars>
          <dgm:chMax val="0"/>
          <dgm:chPref val="0"/>
        </dgm:presLayoutVars>
      </dgm:prSet>
      <dgm:spPr/>
      <dgm:t>
        <a:bodyPr/>
        <a:lstStyle/>
        <a:p>
          <a:endParaRPr lang="zh-CN" altLang="en-US"/>
        </a:p>
      </dgm:t>
    </dgm:pt>
    <dgm:pt modelId="{81E395B4-981A-48FC-AB86-442E2729655B}" type="pres">
      <dgm:prSet presAssocID="{2FE61E4C-A218-4CB4-AB1D-7B6C77E1A576}" presName="ellipse1" presStyleLbl="vennNode1" presStyleIdx="4" presStyleCnt="9"/>
      <dgm:spPr/>
    </dgm:pt>
    <dgm:pt modelId="{35FB0C41-C325-4954-966C-B8F0B665B063}" type="pres">
      <dgm:prSet presAssocID="{2FE61E4C-A218-4CB4-AB1D-7B6C77E1A576}" presName="ellipse2" presStyleLbl="vennNode1" presStyleIdx="5" presStyleCnt="9"/>
      <dgm:spPr/>
    </dgm:pt>
    <dgm:pt modelId="{E69E2820-AE3C-46E7-B692-F7B188F599E9}" type="pres">
      <dgm:prSet presAssocID="{57AF692E-A611-4AD2-9C5F-3FAA78304115}" presName="childText1_2" presStyleLbl="vennNode1" presStyleIdx="6" presStyleCnt="9">
        <dgm:presLayoutVars>
          <dgm:chMax val="0"/>
          <dgm:chPref val="0"/>
        </dgm:presLayoutVars>
      </dgm:prSet>
      <dgm:spPr/>
      <dgm:t>
        <a:bodyPr/>
        <a:lstStyle/>
        <a:p>
          <a:endParaRPr lang="zh-CN" altLang="en-US"/>
        </a:p>
      </dgm:t>
    </dgm:pt>
    <dgm:pt modelId="{5E500F86-2835-4381-A136-93382F6BB4C7}" type="pres">
      <dgm:prSet presAssocID="{57AF692E-A611-4AD2-9C5F-3FAA78304115}" presName="ellipse3" presStyleLbl="vennNode1" presStyleIdx="7" presStyleCnt="9"/>
      <dgm:spPr/>
    </dgm:pt>
    <dgm:pt modelId="{212B46D3-C1B1-4B99-A27D-BB2F0D1476EE}" type="pres">
      <dgm:prSet presAssocID="{5DDEB06E-AC54-493F-8459-996671CDF4A0}" presName="childText1_3" presStyleLbl="vennNode1" presStyleIdx="8" presStyleCnt="9">
        <dgm:presLayoutVars>
          <dgm:chMax val="0"/>
          <dgm:chPref val="0"/>
        </dgm:presLayoutVars>
      </dgm:prSet>
      <dgm:spPr/>
      <dgm:t>
        <a:bodyPr/>
        <a:lstStyle/>
        <a:p>
          <a:endParaRPr lang="zh-CN" altLang="en-US"/>
        </a:p>
      </dgm:t>
    </dgm:pt>
    <dgm:pt modelId="{9E558D8F-71E1-46BE-8213-DEE66FBA1023}" type="pres">
      <dgm:prSet presAssocID="{4F1D4A57-6D41-441C-B44A-1E724450E070}" presName="rightChild" presStyleLbl="node2" presStyleIdx="0" presStyleCnt="1">
        <dgm:presLayoutVars>
          <dgm:chMax val="0"/>
          <dgm:chPref val="0"/>
        </dgm:presLayoutVars>
      </dgm:prSet>
      <dgm:spPr/>
      <dgm:t>
        <a:bodyPr/>
        <a:lstStyle/>
        <a:p>
          <a:endParaRPr lang="zh-CN" altLang="en-US"/>
        </a:p>
      </dgm:t>
    </dgm:pt>
    <dgm:pt modelId="{6557C849-88C2-40DB-B4B2-F44548BE0660}" type="pres">
      <dgm:prSet presAssocID="{4F1D4A57-6D41-441C-B44A-1E724450E070}" presName="parentText1" presStyleLbl="revTx" presStyleIdx="2" presStyleCnt="3">
        <dgm:presLayoutVars>
          <dgm:chMax val="4"/>
          <dgm:chPref val="3"/>
          <dgm:bulletEnabled val="1"/>
        </dgm:presLayoutVars>
      </dgm:prSet>
      <dgm:spPr/>
      <dgm:t>
        <a:bodyPr/>
        <a:lstStyle/>
        <a:p>
          <a:endParaRPr lang="zh-CN" altLang="en-US"/>
        </a:p>
      </dgm:t>
    </dgm:pt>
  </dgm:ptLst>
  <dgm:cxnLst>
    <dgm:cxn modelId="{AE515A6A-AEEC-4299-A556-B62BBC4F5592}" type="presOf" srcId="{0FF7C2BD-55D2-45C0-8F10-ED3FF033EFAC}" destId="{9BA3CF42-3324-4E81-972F-F3CCD33BA38F}" srcOrd="0" destOrd="0" presId="urn:microsoft.com/office/officeart/2009/3/layout/PhasedProcess"/>
    <dgm:cxn modelId="{AFA4D616-ACD6-41CD-9FC0-D4C64475479B}" type="presOf" srcId="{47BFC331-D2DB-48A9-BFD9-7D928DDDCF3B}" destId="{EF63480E-CF39-4240-B820-F990EDEC174B}" srcOrd="0" destOrd="0" presId="urn:microsoft.com/office/officeart/2009/3/layout/PhasedProcess"/>
    <dgm:cxn modelId="{E5E3FD88-6448-4E46-B41E-F9C642F1ADEB}" type="presOf" srcId="{3BB18E44-AFC5-48A7-82CC-4E918200D940}" destId="{DB7412FF-8A78-4947-89C4-2377AECE99E0}" srcOrd="0" destOrd="0" presId="urn:microsoft.com/office/officeart/2009/3/layout/PhasedProcess"/>
    <dgm:cxn modelId="{352CD88B-248A-4154-A9E2-6B3A86DF73B2}" type="presOf" srcId="{3BB18E44-AFC5-48A7-82CC-4E918200D940}" destId="{EE43AF3F-8C1B-40BD-A4F5-63AA7C253492}" srcOrd="1" destOrd="0" presId="urn:microsoft.com/office/officeart/2009/3/layout/PhasedProcess"/>
    <dgm:cxn modelId="{E2E01A84-126E-4D17-9963-02E968619AE4}" srcId="{CB19C7C6-9C4C-449E-88A2-0A1F9A2AD281}" destId="{2FE61E4C-A218-4CB4-AB1D-7B6C77E1A576}" srcOrd="0" destOrd="0" parTransId="{065CF045-D36F-4685-B094-B504B08AA0E1}" sibTransId="{8BDD7CBD-D0DD-4643-9A24-5294B24AD3AD}"/>
    <dgm:cxn modelId="{0D96CA51-0D9C-4DB1-AEA1-63E03C6E85CA}" type="presOf" srcId="{CB19C7C6-9C4C-449E-88A2-0A1F9A2AD281}" destId="{6557C849-88C2-40DB-B4B2-F44548BE0660}" srcOrd="0" destOrd="0" presId="urn:microsoft.com/office/officeart/2009/3/layout/PhasedProcess"/>
    <dgm:cxn modelId="{54A0236C-F278-43C7-82AA-8D51A89CB2E9}" type="presOf" srcId="{2FE61E4C-A218-4CB4-AB1D-7B6C77E1A576}" destId="{99CFA3D8-5003-4CA5-AF40-01623149D60F}" srcOrd="0" destOrd="0" presId="urn:microsoft.com/office/officeart/2009/3/layout/PhasedProcess"/>
    <dgm:cxn modelId="{3D7388EC-0FEC-4271-AB0C-C2E4EB444FBB}" type="presOf" srcId="{5DDEB06E-AC54-493F-8459-996671CDF4A0}" destId="{212B46D3-C1B1-4B99-A27D-BB2F0D1476EE}" srcOrd="0" destOrd="0" presId="urn:microsoft.com/office/officeart/2009/3/layout/PhasedProcess"/>
    <dgm:cxn modelId="{E863C48C-E9EE-4217-B702-5B2947861E3D}" srcId="{4F1D4A57-6D41-441C-B44A-1E724450E070}" destId="{0FF7C2BD-55D2-45C0-8F10-ED3FF033EFAC}" srcOrd="1" destOrd="0" parTransId="{4E9054B2-B453-4070-BD79-D3042DD84DB9}" sibTransId="{FF17CCA4-2D1C-45B4-8FEF-5D5813AD90E9}"/>
    <dgm:cxn modelId="{4813FEF1-B1BA-41AE-8622-92F74D0A9B63}" srcId="{0FF7C2BD-55D2-45C0-8F10-ED3FF033EFAC}" destId="{47BFC331-D2DB-48A9-BFD9-7D928DDDCF3B}" srcOrd="0" destOrd="0" parTransId="{6E3F41F6-7FB3-4101-B81B-3CF786602D51}" sibTransId="{225EE0C2-777D-477D-ACAF-37E4E455C8B1}"/>
    <dgm:cxn modelId="{C4B935BE-476C-4202-B4A1-7E3A0BD352E5}" type="presOf" srcId="{DB560728-DFD3-435D-A5A7-5004D6AEE50C}" destId="{823228C4-4641-40EA-B3B7-4BB08EBA8E16}" srcOrd="0" destOrd="0" presId="urn:microsoft.com/office/officeart/2009/3/layout/PhasedProcess"/>
    <dgm:cxn modelId="{B5A5F6DC-0C4A-4336-BCFC-C9B664CC4B04}" type="presOf" srcId="{4F1D4A57-6D41-441C-B44A-1E724450E070}" destId="{74261003-03BC-4B94-8DA8-228AD0394EC3}" srcOrd="0" destOrd="0" presId="urn:microsoft.com/office/officeart/2009/3/layout/PhasedProcess"/>
    <dgm:cxn modelId="{0F8704B4-AFE2-4081-A4E6-4A56D054DB0C}" type="presOf" srcId="{D8F81875-837A-461B-B84C-3E6D1C224A00}" destId="{9E558D8F-71E1-46BE-8213-DEE66FBA1023}" srcOrd="0" destOrd="0" presId="urn:microsoft.com/office/officeart/2009/3/layout/PhasedProcess"/>
    <dgm:cxn modelId="{E23EF18B-AE86-48EA-B091-75D3498A0FDD}" srcId="{0FF7C2BD-55D2-45C0-8F10-ED3FF033EFAC}" destId="{3BB18E44-AFC5-48A7-82CC-4E918200D940}" srcOrd="2" destOrd="0" parTransId="{5633DF8F-9FB1-4DB8-B0D1-CC76116BCD76}" sibTransId="{962D5CEA-5DD7-4430-8EF4-2EE83707704C}"/>
    <dgm:cxn modelId="{06B9B294-2020-4255-8647-92E0502568C6}" srcId="{CB19C7C6-9C4C-449E-88A2-0A1F9A2AD281}" destId="{57AF692E-A611-4AD2-9C5F-3FAA78304115}" srcOrd="1" destOrd="0" parTransId="{0657DFC2-5279-4ECB-8CDF-2C01F4028DC5}" sibTransId="{3B76968C-BC12-4D66-AB75-13E491C99D7D}"/>
    <dgm:cxn modelId="{604CD524-9B32-457C-98AF-B91166FAF891}" srcId="{4F1D4A57-6D41-441C-B44A-1E724450E070}" destId="{DB560728-DFD3-435D-A5A7-5004D6AEE50C}" srcOrd="2" destOrd="0" parTransId="{39E491D9-5102-4E3A-847A-5CBE9179BFEB}" sibTransId="{07F26F69-6EE3-424F-BF1E-0C2D5B0690AC}"/>
    <dgm:cxn modelId="{185406F5-3E63-4068-AD8E-60B2D280CE2B}" type="presOf" srcId="{7BAEEE92-AB57-4F04-A2C5-148DA79F0303}" destId="{A99E9025-CF52-4A43-92CC-8A2F9EF3A246}" srcOrd="0" destOrd="0" presId="urn:microsoft.com/office/officeart/2009/3/layout/PhasedProcess"/>
    <dgm:cxn modelId="{8813628B-D071-49B3-B7E7-1BEB24BCA248}" type="presOf" srcId="{47BFC331-D2DB-48A9-BFD9-7D928DDDCF3B}" destId="{D4A83CD9-88AE-41E4-87DB-C0879FCED844}" srcOrd="1" destOrd="0" presId="urn:microsoft.com/office/officeart/2009/3/layout/PhasedProcess"/>
    <dgm:cxn modelId="{A5850C7D-986C-4246-BF7F-6D67034B3C48}" type="presOf" srcId="{57AF692E-A611-4AD2-9C5F-3FAA78304115}" destId="{E69E2820-AE3C-46E7-B692-F7B188F599E9}" srcOrd="0" destOrd="0" presId="urn:microsoft.com/office/officeart/2009/3/layout/PhasedProcess"/>
    <dgm:cxn modelId="{39B70486-8369-4B0A-98DC-C2308D2A2804}" srcId="{4F1D4A57-6D41-441C-B44A-1E724450E070}" destId="{CB19C7C6-9C4C-449E-88A2-0A1F9A2AD281}" srcOrd="0" destOrd="0" parTransId="{3E2EF47C-3FBB-4B22-AC79-ABAC3B0B9515}" sibTransId="{AE0BE149-2C00-4A15-872D-3E5ACE530F57}"/>
    <dgm:cxn modelId="{AE7AEB55-D8BE-408A-9F4E-13C03B00D3FA}" srcId="{DB560728-DFD3-435D-A5A7-5004D6AEE50C}" destId="{D8F81875-837A-461B-B84C-3E6D1C224A00}" srcOrd="0" destOrd="0" parTransId="{7E67C057-1E2E-42C0-9A85-6753FF3B43CD}" sibTransId="{6F118481-BCFE-42D2-9F8D-F1D025A96C60}"/>
    <dgm:cxn modelId="{BA1A89B7-FBCD-462A-9D25-0669D6A35EE1}" srcId="{CB19C7C6-9C4C-449E-88A2-0A1F9A2AD281}" destId="{5DDEB06E-AC54-493F-8459-996671CDF4A0}" srcOrd="2" destOrd="0" parTransId="{7930FFDB-5D5C-4071-A033-7B0C698AEAD6}" sibTransId="{892DDEDD-0D74-4709-B839-22E47F31DBA9}"/>
    <dgm:cxn modelId="{3E6F4C11-38F4-46A8-AEA3-2B7CE69F0BFD}" type="presOf" srcId="{7BAEEE92-AB57-4F04-A2C5-148DA79F0303}" destId="{87533491-85C9-4777-BEBF-DD8D1229E4F8}" srcOrd="1" destOrd="0" presId="urn:microsoft.com/office/officeart/2009/3/layout/PhasedProcess"/>
    <dgm:cxn modelId="{6B13457C-2FA3-4D41-ACED-3ECDEE055BEF}" srcId="{0FF7C2BD-55D2-45C0-8F10-ED3FF033EFAC}" destId="{7BAEEE92-AB57-4F04-A2C5-148DA79F0303}" srcOrd="1" destOrd="0" parTransId="{A84F1B50-3693-441B-9535-BE339299A75F}" sibTransId="{69F98720-E5EB-49E8-AD2A-CFAB3D83C18A}"/>
    <dgm:cxn modelId="{917A80D4-13F1-4B09-A9CB-01498BCA625A}" type="presParOf" srcId="{74261003-03BC-4B94-8DA8-228AD0394EC3}" destId="{BB97D6AC-8CD1-44E7-9060-AB94C6238BB1}" srcOrd="0" destOrd="0" presId="urn:microsoft.com/office/officeart/2009/3/layout/PhasedProcess"/>
    <dgm:cxn modelId="{C7DC4D0F-2AE6-4A65-8438-3FD9A2F24A2A}" type="presParOf" srcId="{74261003-03BC-4B94-8DA8-228AD0394EC3}" destId="{D7C49093-7C9F-4592-81CA-FCCF985BB7F2}" srcOrd="1" destOrd="0" presId="urn:microsoft.com/office/officeart/2009/3/layout/PhasedProcess"/>
    <dgm:cxn modelId="{98846562-6F3B-4139-8AB6-EC3DFC00706F}" type="presParOf" srcId="{74261003-03BC-4B94-8DA8-228AD0394EC3}" destId="{9BA3CF42-3324-4E81-972F-F3CCD33BA38F}" srcOrd="2" destOrd="0" presId="urn:microsoft.com/office/officeart/2009/3/layout/PhasedProcess"/>
    <dgm:cxn modelId="{E1874BF8-C772-4062-8AA5-2B5569047656}" type="presParOf" srcId="{74261003-03BC-4B94-8DA8-228AD0394EC3}" destId="{B9664ED1-F6E8-495D-9E11-67CEE291464F}" srcOrd="3" destOrd="0" presId="urn:microsoft.com/office/officeart/2009/3/layout/PhasedProcess"/>
    <dgm:cxn modelId="{D4A41B02-C2AC-4CED-8376-20528FFD7280}" type="presParOf" srcId="{74261003-03BC-4B94-8DA8-228AD0394EC3}" destId="{C2189803-6C9F-41AF-82CB-D2FAF8ED7BEA}" srcOrd="4" destOrd="0" presId="urn:microsoft.com/office/officeart/2009/3/layout/PhasedProcess"/>
    <dgm:cxn modelId="{C4EDBCDE-BB4D-4276-BA45-2FC03DEEE776}" type="presParOf" srcId="{74261003-03BC-4B94-8DA8-228AD0394EC3}" destId="{823228C4-4641-40EA-B3B7-4BB08EBA8E16}" srcOrd="5" destOrd="0" presId="urn:microsoft.com/office/officeart/2009/3/layout/PhasedProcess"/>
    <dgm:cxn modelId="{16E4DB0A-9FE3-42F9-B2CF-173A99129F20}" type="presParOf" srcId="{74261003-03BC-4B94-8DA8-228AD0394EC3}" destId="{B183600F-26BF-4143-B5C8-79385DA64267}" srcOrd="6" destOrd="0" presId="urn:microsoft.com/office/officeart/2009/3/layout/PhasedProcess"/>
    <dgm:cxn modelId="{FBA32BCE-E6A4-4315-8A7F-32F235422E0B}" type="presParOf" srcId="{B183600F-26BF-4143-B5C8-79385DA64267}" destId="{EF63480E-CF39-4240-B820-F990EDEC174B}" srcOrd="0" destOrd="0" presId="urn:microsoft.com/office/officeart/2009/3/layout/PhasedProcess"/>
    <dgm:cxn modelId="{82FB6011-CB43-4F1F-BC4F-80A39B364FB5}" type="presParOf" srcId="{B183600F-26BF-4143-B5C8-79385DA64267}" destId="{D4A83CD9-88AE-41E4-87DB-C0879FCED844}" srcOrd="1" destOrd="0" presId="urn:microsoft.com/office/officeart/2009/3/layout/PhasedProcess"/>
    <dgm:cxn modelId="{B8D81986-989D-4F7F-A35F-66EED09F2B47}" type="presParOf" srcId="{B183600F-26BF-4143-B5C8-79385DA64267}" destId="{A99E9025-CF52-4A43-92CC-8A2F9EF3A246}" srcOrd="2" destOrd="0" presId="urn:microsoft.com/office/officeart/2009/3/layout/PhasedProcess"/>
    <dgm:cxn modelId="{17FEA3A9-6F89-47EF-9073-6745BA2FCEA2}" type="presParOf" srcId="{B183600F-26BF-4143-B5C8-79385DA64267}" destId="{87533491-85C9-4777-BEBF-DD8D1229E4F8}" srcOrd="3" destOrd="0" presId="urn:microsoft.com/office/officeart/2009/3/layout/PhasedProcess"/>
    <dgm:cxn modelId="{B6815C68-60EB-4272-B46D-45A4A72D82F9}" type="presParOf" srcId="{B183600F-26BF-4143-B5C8-79385DA64267}" destId="{DB7412FF-8A78-4947-89C4-2377AECE99E0}" srcOrd="4" destOrd="0" presId="urn:microsoft.com/office/officeart/2009/3/layout/PhasedProcess"/>
    <dgm:cxn modelId="{5707A614-9B72-4CE4-9879-1789DB1346F6}" type="presParOf" srcId="{B183600F-26BF-4143-B5C8-79385DA64267}" destId="{EE43AF3F-8C1B-40BD-A4F5-63AA7C253492}" srcOrd="5" destOrd="0" presId="urn:microsoft.com/office/officeart/2009/3/layout/PhasedProcess"/>
    <dgm:cxn modelId="{D11CDCC9-D710-40B9-A4BB-461D33C3592E}" type="presParOf" srcId="{74261003-03BC-4B94-8DA8-228AD0394EC3}" destId="{5681A6A2-BC21-4AA7-96CA-6FD47C6FAB5C}" srcOrd="7" destOrd="0" presId="urn:microsoft.com/office/officeart/2009/3/layout/PhasedProcess"/>
    <dgm:cxn modelId="{24A539C9-0DFD-4123-BC8D-5009F5E44315}" type="presParOf" srcId="{5681A6A2-BC21-4AA7-96CA-6FD47C6FAB5C}" destId="{99CFA3D8-5003-4CA5-AF40-01623149D60F}" srcOrd="0" destOrd="0" presId="urn:microsoft.com/office/officeart/2009/3/layout/PhasedProcess"/>
    <dgm:cxn modelId="{9576A5C9-3916-474B-AE5B-18A882AB8C17}" type="presParOf" srcId="{5681A6A2-BC21-4AA7-96CA-6FD47C6FAB5C}" destId="{81E395B4-981A-48FC-AB86-442E2729655B}" srcOrd="1" destOrd="0" presId="urn:microsoft.com/office/officeart/2009/3/layout/PhasedProcess"/>
    <dgm:cxn modelId="{0227D8E0-BCF8-4530-9EFF-EC70692F8E98}" type="presParOf" srcId="{5681A6A2-BC21-4AA7-96CA-6FD47C6FAB5C}" destId="{35FB0C41-C325-4954-966C-B8F0B665B063}" srcOrd="2" destOrd="0" presId="urn:microsoft.com/office/officeart/2009/3/layout/PhasedProcess"/>
    <dgm:cxn modelId="{EC49EEE3-E0AA-4428-BB63-50F81D64FD50}" type="presParOf" srcId="{5681A6A2-BC21-4AA7-96CA-6FD47C6FAB5C}" destId="{E69E2820-AE3C-46E7-B692-F7B188F599E9}" srcOrd="3" destOrd="0" presId="urn:microsoft.com/office/officeart/2009/3/layout/PhasedProcess"/>
    <dgm:cxn modelId="{954716C0-4011-45CE-A25F-A557CC5270E1}" type="presParOf" srcId="{5681A6A2-BC21-4AA7-96CA-6FD47C6FAB5C}" destId="{5E500F86-2835-4381-A136-93382F6BB4C7}" srcOrd="4" destOrd="0" presId="urn:microsoft.com/office/officeart/2009/3/layout/PhasedProcess"/>
    <dgm:cxn modelId="{E6A7ADDC-8E17-4B90-A235-B8409F89D533}" type="presParOf" srcId="{5681A6A2-BC21-4AA7-96CA-6FD47C6FAB5C}" destId="{212B46D3-C1B1-4B99-A27D-BB2F0D1476EE}" srcOrd="5" destOrd="0" presId="urn:microsoft.com/office/officeart/2009/3/layout/PhasedProcess"/>
    <dgm:cxn modelId="{ABA2D06F-EBF0-413F-8709-846063E17802}" type="presParOf" srcId="{74261003-03BC-4B94-8DA8-228AD0394EC3}" destId="{9E558D8F-71E1-46BE-8213-DEE66FBA1023}" srcOrd="8" destOrd="0" presId="urn:microsoft.com/office/officeart/2009/3/layout/PhasedProcess"/>
    <dgm:cxn modelId="{BA562687-EEAD-4A91-95F9-64F7D6237F0D}" type="presParOf" srcId="{74261003-03BC-4B94-8DA8-228AD0394EC3}" destId="{6557C849-88C2-40DB-B4B2-F44548BE0660}" srcOrd="9" destOrd="0" presId="urn:microsoft.com/office/officeart/2009/3/layout/Phased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56556-E9DD-415E-9265-B461245C63BC}" type="doc">
      <dgm:prSet loTypeId="urn:microsoft.com/office/officeart/2005/8/layout/process1" loCatId="process" qsTypeId="urn:microsoft.com/office/officeart/2005/8/quickstyle/simple4" qsCatId="simple" csTypeId="urn:microsoft.com/office/officeart/2005/8/colors/accent1_2" csCatId="accent1" phldr="1"/>
      <dgm:spPr/>
    </dgm:pt>
    <dgm:pt modelId="{0AEB9EAC-6B61-4D2A-8C75-A22F6E0F3269}">
      <dgm:prSet phldrT="[文本]"/>
      <dgm:spPr/>
      <dgm:t>
        <a:bodyPr/>
        <a:lstStyle/>
        <a:p>
          <a:r>
            <a:rPr lang="zh-CN" altLang="en-US" dirty="0" smtClean="0"/>
            <a:t>注册</a:t>
          </a:r>
          <a:endParaRPr lang="zh-CN" altLang="en-US" dirty="0"/>
        </a:p>
      </dgm:t>
    </dgm:pt>
    <dgm:pt modelId="{155EA9A3-0C15-4ECD-8B8D-7AA6110D8AFB}" type="parTrans" cxnId="{3348183A-29E5-4FC6-8C5B-27CE5B1E7690}">
      <dgm:prSet/>
      <dgm:spPr/>
      <dgm:t>
        <a:bodyPr/>
        <a:lstStyle/>
        <a:p>
          <a:endParaRPr lang="zh-CN" altLang="en-US"/>
        </a:p>
      </dgm:t>
    </dgm:pt>
    <dgm:pt modelId="{2AB2B1E2-E57D-4AE6-AA39-B31C9B14DED4}" type="sibTrans" cxnId="{3348183A-29E5-4FC6-8C5B-27CE5B1E7690}">
      <dgm:prSet/>
      <dgm:spPr/>
      <dgm:t>
        <a:bodyPr/>
        <a:lstStyle/>
        <a:p>
          <a:endParaRPr lang="zh-CN" altLang="en-US"/>
        </a:p>
      </dgm:t>
    </dgm:pt>
    <dgm:pt modelId="{0DDC494C-5DD5-441F-A395-8958D5308B80}">
      <dgm:prSet phldrT="[文本]"/>
      <dgm:spPr/>
      <dgm:t>
        <a:bodyPr/>
        <a:lstStyle/>
        <a:p>
          <a:r>
            <a:rPr lang="zh-CN" altLang="en-US" dirty="0" smtClean="0"/>
            <a:t>身份认定</a:t>
          </a:r>
          <a:endParaRPr lang="zh-CN" altLang="en-US" dirty="0"/>
        </a:p>
      </dgm:t>
    </dgm:pt>
    <dgm:pt modelId="{401B5817-4494-4636-906C-C0B6C4314E84}" type="parTrans" cxnId="{EEAAD42F-A0AE-4644-8F1B-1D28B03936B4}">
      <dgm:prSet/>
      <dgm:spPr/>
      <dgm:t>
        <a:bodyPr/>
        <a:lstStyle/>
        <a:p>
          <a:endParaRPr lang="zh-CN" altLang="en-US"/>
        </a:p>
      </dgm:t>
    </dgm:pt>
    <dgm:pt modelId="{A0A249C7-AF8F-4A77-BC4A-287CBFB2D827}" type="sibTrans" cxnId="{EEAAD42F-A0AE-4644-8F1B-1D28B03936B4}">
      <dgm:prSet/>
      <dgm:spPr/>
      <dgm:t>
        <a:bodyPr/>
        <a:lstStyle/>
        <a:p>
          <a:endParaRPr lang="zh-CN" altLang="en-US"/>
        </a:p>
      </dgm:t>
    </dgm:pt>
    <dgm:pt modelId="{EE56FB87-6EC3-4626-B641-19A5FDEE6225}">
      <dgm:prSet phldrT="[文本]"/>
      <dgm:spPr/>
      <dgm:t>
        <a:bodyPr/>
        <a:lstStyle/>
        <a:p>
          <a:r>
            <a:rPr lang="zh-CN" altLang="en-US" dirty="0" smtClean="0"/>
            <a:t>签订承诺书</a:t>
          </a:r>
          <a:endParaRPr lang="zh-CN" altLang="en-US" dirty="0"/>
        </a:p>
      </dgm:t>
    </dgm:pt>
    <dgm:pt modelId="{CA43E73A-C713-4B24-BB1E-712C0CEC2C7F}" type="parTrans" cxnId="{C53FFF5E-7B07-41B6-AC38-3BADD26A5362}">
      <dgm:prSet/>
      <dgm:spPr/>
      <dgm:t>
        <a:bodyPr/>
        <a:lstStyle/>
        <a:p>
          <a:endParaRPr lang="zh-CN" altLang="en-US"/>
        </a:p>
      </dgm:t>
    </dgm:pt>
    <dgm:pt modelId="{3A96A8FD-E823-4CC0-8852-A4A265CEEF20}" type="sibTrans" cxnId="{C53FFF5E-7B07-41B6-AC38-3BADD26A5362}">
      <dgm:prSet/>
      <dgm:spPr/>
      <dgm:t>
        <a:bodyPr/>
        <a:lstStyle/>
        <a:p>
          <a:endParaRPr lang="zh-CN" altLang="en-US"/>
        </a:p>
      </dgm:t>
    </dgm:pt>
    <dgm:pt modelId="{5A0259FB-D95F-4B8F-9458-843C98ABBA9D}">
      <dgm:prSet phldrT="[文本]"/>
      <dgm:spPr/>
      <dgm:t>
        <a:bodyPr/>
        <a:lstStyle/>
        <a:p>
          <a:r>
            <a:rPr lang="zh-CN" altLang="en-US" dirty="0" smtClean="0"/>
            <a:t>评价</a:t>
          </a:r>
          <a:endParaRPr lang="zh-CN" altLang="en-US" dirty="0"/>
        </a:p>
      </dgm:t>
    </dgm:pt>
    <dgm:pt modelId="{6E901768-2CBA-40DC-A4CB-DC3FEC83F952}" type="parTrans" cxnId="{392A6A33-6BB8-4656-A0A8-C800FB6EAAFD}">
      <dgm:prSet/>
      <dgm:spPr/>
      <dgm:t>
        <a:bodyPr/>
        <a:lstStyle/>
        <a:p>
          <a:endParaRPr lang="zh-CN" altLang="en-US"/>
        </a:p>
      </dgm:t>
    </dgm:pt>
    <dgm:pt modelId="{92E20F6D-82C6-47B2-B9FD-CFED652D4C67}" type="sibTrans" cxnId="{392A6A33-6BB8-4656-A0A8-C800FB6EAAFD}">
      <dgm:prSet/>
      <dgm:spPr/>
      <dgm:t>
        <a:bodyPr/>
        <a:lstStyle/>
        <a:p>
          <a:endParaRPr lang="zh-CN" altLang="en-US"/>
        </a:p>
      </dgm:t>
    </dgm:pt>
    <dgm:pt modelId="{C21AB227-87FE-4420-8765-DAA3E1F40837}">
      <dgm:prSet phldrT="[文本]"/>
      <dgm:spPr/>
      <dgm:t>
        <a:bodyPr/>
        <a:lstStyle/>
        <a:p>
          <a:r>
            <a:rPr lang="zh-CN" altLang="en-US" dirty="0" smtClean="0"/>
            <a:t>项目立项书</a:t>
          </a:r>
          <a:endParaRPr lang="zh-CN" altLang="en-US" dirty="0"/>
        </a:p>
      </dgm:t>
    </dgm:pt>
    <dgm:pt modelId="{4EE706A2-D0B9-460D-896A-A9E79709376E}" type="parTrans" cxnId="{388587BE-BF3B-4EF1-A03B-7C6060798893}">
      <dgm:prSet/>
      <dgm:spPr/>
      <dgm:t>
        <a:bodyPr/>
        <a:lstStyle/>
        <a:p>
          <a:endParaRPr lang="zh-CN" altLang="en-US"/>
        </a:p>
      </dgm:t>
    </dgm:pt>
    <dgm:pt modelId="{713A5FC8-E508-4A0E-B7E7-589FD9C3FC5C}" type="sibTrans" cxnId="{388587BE-BF3B-4EF1-A03B-7C6060798893}">
      <dgm:prSet/>
      <dgm:spPr/>
      <dgm:t>
        <a:bodyPr/>
        <a:lstStyle/>
        <a:p>
          <a:endParaRPr lang="zh-CN" altLang="en-US"/>
        </a:p>
      </dgm:t>
    </dgm:pt>
    <dgm:pt modelId="{CDD811B5-3CBD-4D54-AA44-F7E16E02E1F2}">
      <dgm:prSet phldrT="[文本]"/>
      <dgm:spPr/>
      <dgm:t>
        <a:bodyPr/>
        <a:lstStyle/>
        <a:p>
          <a:r>
            <a:rPr lang="zh-CN" altLang="en-US" dirty="0" smtClean="0"/>
            <a:t>登录平台预约仪器</a:t>
          </a:r>
          <a:endParaRPr lang="zh-CN" altLang="en-US" dirty="0"/>
        </a:p>
      </dgm:t>
    </dgm:pt>
    <dgm:pt modelId="{1508E783-45AB-4181-B57B-4B1335F249FD}" type="parTrans" cxnId="{E882277D-6BEC-4633-A6CE-295169774422}">
      <dgm:prSet/>
      <dgm:spPr/>
      <dgm:t>
        <a:bodyPr/>
        <a:lstStyle/>
        <a:p>
          <a:endParaRPr lang="zh-CN" altLang="en-US"/>
        </a:p>
      </dgm:t>
    </dgm:pt>
    <dgm:pt modelId="{E8BBFA13-860E-4999-9C84-66DB052B07A6}" type="sibTrans" cxnId="{E882277D-6BEC-4633-A6CE-295169774422}">
      <dgm:prSet/>
      <dgm:spPr/>
      <dgm:t>
        <a:bodyPr/>
        <a:lstStyle/>
        <a:p>
          <a:endParaRPr lang="zh-CN" altLang="en-US"/>
        </a:p>
      </dgm:t>
    </dgm:pt>
    <dgm:pt modelId="{F1904C5F-1F27-4A1D-8149-6FB5B01901A2}">
      <dgm:prSet phldrT="[文本]"/>
      <dgm:spPr/>
      <dgm:t>
        <a:bodyPr/>
        <a:lstStyle/>
        <a:p>
          <a:r>
            <a:rPr lang="zh-CN" altLang="en-US" dirty="0" smtClean="0"/>
            <a:t>领取本次抵扣使用的创新券</a:t>
          </a:r>
          <a:endParaRPr lang="zh-CN" altLang="en-US" dirty="0"/>
        </a:p>
      </dgm:t>
    </dgm:pt>
    <dgm:pt modelId="{9DA2BEA2-F7D7-40EC-AE34-863367E26496}" type="parTrans" cxnId="{9843F98B-ED46-4C9C-850F-CCABC93A91C8}">
      <dgm:prSet/>
      <dgm:spPr/>
      <dgm:t>
        <a:bodyPr/>
        <a:lstStyle/>
        <a:p>
          <a:endParaRPr lang="zh-CN" altLang="en-US"/>
        </a:p>
      </dgm:t>
    </dgm:pt>
    <dgm:pt modelId="{0C460F82-CFFC-4AEC-A060-CBC534122FD2}" type="sibTrans" cxnId="{9843F98B-ED46-4C9C-850F-CCABC93A91C8}">
      <dgm:prSet/>
      <dgm:spPr/>
      <dgm:t>
        <a:bodyPr/>
        <a:lstStyle/>
        <a:p>
          <a:endParaRPr lang="zh-CN" altLang="en-US"/>
        </a:p>
      </dgm:t>
    </dgm:pt>
    <dgm:pt modelId="{94FE0A05-6C26-435E-9C11-8C33A56007D6}">
      <dgm:prSet phldrT="[文本]"/>
      <dgm:spPr/>
      <dgm:t>
        <a:bodyPr/>
        <a:lstStyle/>
        <a:p>
          <a:r>
            <a:rPr lang="zh-CN" altLang="en-US" dirty="0" smtClean="0"/>
            <a:t>测试完成后通过省平台支付给管理单位</a:t>
          </a:r>
          <a:endParaRPr lang="zh-CN" altLang="en-US" dirty="0"/>
        </a:p>
      </dgm:t>
    </dgm:pt>
    <dgm:pt modelId="{859FD004-AE75-45E1-806F-89F7901760FF}" type="parTrans" cxnId="{A459E830-FC54-49B7-BA0B-1B43FAC2CC92}">
      <dgm:prSet/>
      <dgm:spPr/>
      <dgm:t>
        <a:bodyPr/>
        <a:lstStyle/>
        <a:p>
          <a:endParaRPr lang="zh-CN" altLang="en-US"/>
        </a:p>
      </dgm:t>
    </dgm:pt>
    <dgm:pt modelId="{B9247D79-D9A1-47B7-B5C3-3B3DA8F2C6B2}" type="sibTrans" cxnId="{A459E830-FC54-49B7-BA0B-1B43FAC2CC92}">
      <dgm:prSet/>
      <dgm:spPr/>
      <dgm:t>
        <a:bodyPr/>
        <a:lstStyle/>
        <a:p>
          <a:endParaRPr lang="zh-CN" altLang="en-US"/>
        </a:p>
      </dgm:t>
    </dgm:pt>
    <dgm:pt modelId="{E8F877F5-8713-4D0B-B6CF-A88FEC551A01}" type="pres">
      <dgm:prSet presAssocID="{C8C56556-E9DD-415E-9265-B461245C63BC}" presName="Name0" presStyleCnt="0">
        <dgm:presLayoutVars>
          <dgm:dir/>
          <dgm:resizeHandles val="exact"/>
        </dgm:presLayoutVars>
      </dgm:prSet>
      <dgm:spPr/>
    </dgm:pt>
    <dgm:pt modelId="{424C6ECF-0DCE-452F-82E3-D4BB50DA8AA0}" type="pres">
      <dgm:prSet presAssocID="{0AEB9EAC-6B61-4D2A-8C75-A22F6E0F3269}" presName="node" presStyleLbl="node1" presStyleIdx="0" presStyleCnt="8">
        <dgm:presLayoutVars>
          <dgm:bulletEnabled val="1"/>
        </dgm:presLayoutVars>
      </dgm:prSet>
      <dgm:spPr/>
      <dgm:t>
        <a:bodyPr/>
        <a:lstStyle/>
        <a:p>
          <a:endParaRPr lang="zh-CN" altLang="en-US"/>
        </a:p>
      </dgm:t>
    </dgm:pt>
    <dgm:pt modelId="{861DD7E7-1740-46D9-944C-7613069E31DE}" type="pres">
      <dgm:prSet presAssocID="{2AB2B1E2-E57D-4AE6-AA39-B31C9B14DED4}" presName="sibTrans" presStyleLbl="sibTrans2D1" presStyleIdx="0" presStyleCnt="7"/>
      <dgm:spPr/>
      <dgm:t>
        <a:bodyPr/>
        <a:lstStyle/>
        <a:p>
          <a:endParaRPr lang="zh-CN" altLang="en-US"/>
        </a:p>
      </dgm:t>
    </dgm:pt>
    <dgm:pt modelId="{A14DC11E-1790-49A4-AD22-4EC8EEDC5A14}" type="pres">
      <dgm:prSet presAssocID="{2AB2B1E2-E57D-4AE6-AA39-B31C9B14DED4}" presName="connectorText" presStyleLbl="sibTrans2D1" presStyleIdx="0" presStyleCnt="7"/>
      <dgm:spPr/>
      <dgm:t>
        <a:bodyPr/>
        <a:lstStyle/>
        <a:p>
          <a:endParaRPr lang="zh-CN" altLang="en-US"/>
        </a:p>
      </dgm:t>
    </dgm:pt>
    <dgm:pt modelId="{F98A0E2C-9F11-4EFA-BDE4-FE0934778626}" type="pres">
      <dgm:prSet presAssocID="{0DDC494C-5DD5-441F-A395-8958D5308B80}" presName="node" presStyleLbl="node1" presStyleIdx="1" presStyleCnt="8">
        <dgm:presLayoutVars>
          <dgm:bulletEnabled val="1"/>
        </dgm:presLayoutVars>
      </dgm:prSet>
      <dgm:spPr/>
      <dgm:t>
        <a:bodyPr/>
        <a:lstStyle/>
        <a:p>
          <a:endParaRPr lang="zh-CN" altLang="en-US"/>
        </a:p>
      </dgm:t>
    </dgm:pt>
    <dgm:pt modelId="{AC4BDEC0-F115-433B-92E6-40E960866ED0}" type="pres">
      <dgm:prSet presAssocID="{A0A249C7-AF8F-4A77-BC4A-287CBFB2D827}" presName="sibTrans" presStyleLbl="sibTrans2D1" presStyleIdx="1" presStyleCnt="7"/>
      <dgm:spPr/>
      <dgm:t>
        <a:bodyPr/>
        <a:lstStyle/>
        <a:p>
          <a:endParaRPr lang="zh-CN" altLang="en-US"/>
        </a:p>
      </dgm:t>
    </dgm:pt>
    <dgm:pt modelId="{3B1F87FD-1C30-40D8-9E65-F31A18766105}" type="pres">
      <dgm:prSet presAssocID="{A0A249C7-AF8F-4A77-BC4A-287CBFB2D827}" presName="connectorText" presStyleLbl="sibTrans2D1" presStyleIdx="1" presStyleCnt="7"/>
      <dgm:spPr/>
      <dgm:t>
        <a:bodyPr/>
        <a:lstStyle/>
        <a:p>
          <a:endParaRPr lang="zh-CN" altLang="en-US"/>
        </a:p>
      </dgm:t>
    </dgm:pt>
    <dgm:pt modelId="{4C5827A6-2A1F-48E0-9501-2B27521A05E3}" type="pres">
      <dgm:prSet presAssocID="{EE56FB87-6EC3-4626-B641-19A5FDEE6225}" presName="node" presStyleLbl="node1" presStyleIdx="2" presStyleCnt="8">
        <dgm:presLayoutVars>
          <dgm:bulletEnabled val="1"/>
        </dgm:presLayoutVars>
      </dgm:prSet>
      <dgm:spPr/>
      <dgm:t>
        <a:bodyPr/>
        <a:lstStyle/>
        <a:p>
          <a:endParaRPr lang="zh-CN" altLang="en-US"/>
        </a:p>
      </dgm:t>
    </dgm:pt>
    <dgm:pt modelId="{0D5C0F92-53C4-4F63-8444-C32322A39557}" type="pres">
      <dgm:prSet presAssocID="{3A96A8FD-E823-4CC0-8852-A4A265CEEF20}" presName="sibTrans" presStyleLbl="sibTrans2D1" presStyleIdx="2" presStyleCnt="7"/>
      <dgm:spPr/>
      <dgm:t>
        <a:bodyPr/>
        <a:lstStyle/>
        <a:p>
          <a:endParaRPr lang="zh-CN" altLang="en-US"/>
        </a:p>
      </dgm:t>
    </dgm:pt>
    <dgm:pt modelId="{784F2165-4272-41D1-9C29-1C4B99F95CAF}" type="pres">
      <dgm:prSet presAssocID="{3A96A8FD-E823-4CC0-8852-A4A265CEEF20}" presName="connectorText" presStyleLbl="sibTrans2D1" presStyleIdx="2" presStyleCnt="7"/>
      <dgm:spPr/>
      <dgm:t>
        <a:bodyPr/>
        <a:lstStyle/>
        <a:p>
          <a:endParaRPr lang="zh-CN" altLang="en-US"/>
        </a:p>
      </dgm:t>
    </dgm:pt>
    <dgm:pt modelId="{E0A85011-ABBA-4361-9023-A73D83F31614}" type="pres">
      <dgm:prSet presAssocID="{C21AB227-87FE-4420-8765-DAA3E1F40837}" presName="node" presStyleLbl="node1" presStyleIdx="3" presStyleCnt="8">
        <dgm:presLayoutVars>
          <dgm:bulletEnabled val="1"/>
        </dgm:presLayoutVars>
      </dgm:prSet>
      <dgm:spPr/>
      <dgm:t>
        <a:bodyPr/>
        <a:lstStyle/>
        <a:p>
          <a:endParaRPr lang="zh-CN" altLang="en-US"/>
        </a:p>
      </dgm:t>
    </dgm:pt>
    <dgm:pt modelId="{F0429376-AF12-44BB-B492-C9867C0A4000}" type="pres">
      <dgm:prSet presAssocID="{713A5FC8-E508-4A0E-B7E7-589FD9C3FC5C}" presName="sibTrans" presStyleLbl="sibTrans2D1" presStyleIdx="3" presStyleCnt="7"/>
      <dgm:spPr/>
      <dgm:t>
        <a:bodyPr/>
        <a:lstStyle/>
        <a:p>
          <a:endParaRPr lang="zh-CN" altLang="en-US"/>
        </a:p>
      </dgm:t>
    </dgm:pt>
    <dgm:pt modelId="{773349C7-8040-4DDD-914F-30F511D2431E}" type="pres">
      <dgm:prSet presAssocID="{713A5FC8-E508-4A0E-B7E7-589FD9C3FC5C}" presName="connectorText" presStyleLbl="sibTrans2D1" presStyleIdx="3" presStyleCnt="7"/>
      <dgm:spPr/>
      <dgm:t>
        <a:bodyPr/>
        <a:lstStyle/>
        <a:p>
          <a:endParaRPr lang="zh-CN" altLang="en-US"/>
        </a:p>
      </dgm:t>
    </dgm:pt>
    <dgm:pt modelId="{ED54FC35-C897-43E7-81D9-BF519B619D81}" type="pres">
      <dgm:prSet presAssocID="{CDD811B5-3CBD-4D54-AA44-F7E16E02E1F2}" presName="node" presStyleLbl="node1" presStyleIdx="4" presStyleCnt="8">
        <dgm:presLayoutVars>
          <dgm:bulletEnabled val="1"/>
        </dgm:presLayoutVars>
      </dgm:prSet>
      <dgm:spPr/>
      <dgm:t>
        <a:bodyPr/>
        <a:lstStyle/>
        <a:p>
          <a:endParaRPr lang="zh-CN" altLang="en-US"/>
        </a:p>
      </dgm:t>
    </dgm:pt>
    <dgm:pt modelId="{4C6C680A-D0FC-404B-9CFE-FAE0E1E1DDC6}" type="pres">
      <dgm:prSet presAssocID="{E8BBFA13-860E-4999-9C84-66DB052B07A6}" presName="sibTrans" presStyleLbl="sibTrans2D1" presStyleIdx="4" presStyleCnt="7"/>
      <dgm:spPr/>
      <dgm:t>
        <a:bodyPr/>
        <a:lstStyle/>
        <a:p>
          <a:endParaRPr lang="zh-CN" altLang="en-US"/>
        </a:p>
      </dgm:t>
    </dgm:pt>
    <dgm:pt modelId="{6B6E7190-3F92-431F-982F-A73B0B4ABF40}" type="pres">
      <dgm:prSet presAssocID="{E8BBFA13-860E-4999-9C84-66DB052B07A6}" presName="connectorText" presStyleLbl="sibTrans2D1" presStyleIdx="4" presStyleCnt="7"/>
      <dgm:spPr/>
      <dgm:t>
        <a:bodyPr/>
        <a:lstStyle/>
        <a:p>
          <a:endParaRPr lang="zh-CN" altLang="en-US"/>
        </a:p>
      </dgm:t>
    </dgm:pt>
    <dgm:pt modelId="{19C91CA0-C9D7-418B-BF43-11E20006AA53}" type="pres">
      <dgm:prSet presAssocID="{F1904C5F-1F27-4A1D-8149-6FB5B01901A2}" presName="node" presStyleLbl="node1" presStyleIdx="5" presStyleCnt="8">
        <dgm:presLayoutVars>
          <dgm:bulletEnabled val="1"/>
        </dgm:presLayoutVars>
      </dgm:prSet>
      <dgm:spPr/>
      <dgm:t>
        <a:bodyPr/>
        <a:lstStyle/>
        <a:p>
          <a:endParaRPr lang="zh-CN" altLang="en-US"/>
        </a:p>
      </dgm:t>
    </dgm:pt>
    <dgm:pt modelId="{7E21B021-418D-4ADD-9143-527DA48056D6}" type="pres">
      <dgm:prSet presAssocID="{0C460F82-CFFC-4AEC-A060-CBC534122FD2}" presName="sibTrans" presStyleLbl="sibTrans2D1" presStyleIdx="5" presStyleCnt="7"/>
      <dgm:spPr/>
      <dgm:t>
        <a:bodyPr/>
        <a:lstStyle/>
        <a:p>
          <a:endParaRPr lang="zh-CN" altLang="en-US"/>
        </a:p>
      </dgm:t>
    </dgm:pt>
    <dgm:pt modelId="{F49092CF-4994-4019-A365-0D3345515FBD}" type="pres">
      <dgm:prSet presAssocID="{0C460F82-CFFC-4AEC-A060-CBC534122FD2}" presName="connectorText" presStyleLbl="sibTrans2D1" presStyleIdx="5" presStyleCnt="7"/>
      <dgm:spPr/>
      <dgm:t>
        <a:bodyPr/>
        <a:lstStyle/>
        <a:p>
          <a:endParaRPr lang="zh-CN" altLang="en-US"/>
        </a:p>
      </dgm:t>
    </dgm:pt>
    <dgm:pt modelId="{03B38215-0762-4F45-9BB3-08BEC8DFCF8F}" type="pres">
      <dgm:prSet presAssocID="{94FE0A05-6C26-435E-9C11-8C33A56007D6}" presName="node" presStyleLbl="node1" presStyleIdx="6" presStyleCnt="8">
        <dgm:presLayoutVars>
          <dgm:bulletEnabled val="1"/>
        </dgm:presLayoutVars>
      </dgm:prSet>
      <dgm:spPr/>
      <dgm:t>
        <a:bodyPr/>
        <a:lstStyle/>
        <a:p>
          <a:endParaRPr lang="zh-CN" altLang="en-US"/>
        </a:p>
      </dgm:t>
    </dgm:pt>
    <dgm:pt modelId="{274AE1DD-4661-4E93-A63B-090E503E89B2}" type="pres">
      <dgm:prSet presAssocID="{B9247D79-D9A1-47B7-B5C3-3B3DA8F2C6B2}" presName="sibTrans" presStyleLbl="sibTrans2D1" presStyleIdx="6" presStyleCnt="7"/>
      <dgm:spPr/>
      <dgm:t>
        <a:bodyPr/>
        <a:lstStyle/>
        <a:p>
          <a:endParaRPr lang="zh-CN" altLang="en-US"/>
        </a:p>
      </dgm:t>
    </dgm:pt>
    <dgm:pt modelId="{DA9EEAFA-EE1E-40AE-981D-3A529B833235}" type="pres">
      <dgm:prSet presAssocID="{B9247D79-D9A1-47B7-B5C3-3B3DA8F2C6B2}" presName="connectorText" presStyleLbl="sibTrans2D1" presStyleIdx="6" presStyleCnt="7"/>
      <dgm:spPr/>
      <dgm:t>
        <a:bodyPr/>
        <a:lstStyle/>
        <a:p>
          <a:endParaRPr lang="zh-CN" altLang="en-US"/>
        </a:p>
      </dgm:t>
    </dgm:pt>
    <dgm:pt modelId="{107E2F19-5C98-432E-9B2F-EC364A83DEB4}" type="pres">
      <dgm:prSet presAssocID="{5A0259FB-D95F-4B8F-9458-843C98ABBA9D}" presName="node" presStyleLbl="node1" presStyleIdx="7" presStyleCnt="8">
        <dgm:presLayoutVars>
          <dgm:bulletEnabled val="1"/>
        </dgm:presLayoutVars>
      </dgm:prSet>
      <dgm:spPr/>
      <dgm:t>
        <a:bodyPr/>
        <a:lstStyle/>
        <a:p>
          <a:endParaRPr lang="zh-CN" altLang="en-US"/>
        </a:p>
      </dgm:t>
    </dgm:pt>
  </dgm:ptLst>
  <dgm:cxnLst>
    <dgm:cxn modelId="{C53FFF5E-7B07-41B6-AC38-3BADD26A5362}" srcId="{C8C56556-E9DD-415E-9265-B461245C63BC}" destId="{EE56FB87-6EC3-4626-B641-19A5FDEE6225}" srcOrd="2" destOrd="0" parTransId="{CA43E73A-C713-4B24-BB1E-712C0CEC2C7F}" sibTransId="{3A96A8FD-E823-4CC0-8852-A4A265CEEF20}"/>
    <dgm:cxn modelId="{A500E90D-1065-42F7-BCB4-695867798923}" type="presOf" srcId="{94FE0A05-6C26-435E-9C11-8C33A56007D6}" destId="{03B38215-0762-4F45-9BB3-08BEC8DFCF8F}" srcOrd="0" destOrd="0" presId="urn:microsoft.com/office/officeart/2005/8/layout/process1"/>
    <dgm:cxn modelId="{92472A34-FC3B-4021-AA4C-CACBEFFB4FFE}" type="presOf" srcId="{E8BBFA13-860E-4999-9C84-66DB052B07A6}" destId="{6B6E7190-3F92-431F-982F-A73B0B4ABF40}" srcOrd="1" destOrd="0" presId="urn:microsoft.com/office/officeart/2005/8/layout/process1"/>
    <dgm:cxn modelId="{A459E830-FC54-49B7-BA0B-1B43FAC2CC92}" srcId="{C8C56556-E9DD-415E-9265-B461245C63BC}" destId="{94FE0A05-6C26-435E-9C11-8C33A56007D6}" srcOrd="6" destOrd="0" parTransId="{859FD004-AE75-45E1-806F-89F7901760FF}" sibTransId="{B9247D79-D9A1-47B7-B5C3-3B3DA8F2C6B2}"/>
    <dgm:cxn modelId="{2468A869-B528-410B-863C-63740C335C97}" type="presOf" srcId="{5A0259FB-D95F-4B8F-9458-843C98ABBA9D}" destId="{107E2F19-5C98-432E-9B2F-EC364A83DEB4}" srcOrd="0" destOrd="0" presId="urn:microsoft.com/office/officeart/2005/8/layout/process1"/>
    <dgm:cxn modelId="{9843F98B-ED46-4C9C-850F-CCABC93A91C8}" srcId="{C8C56556-E9DD-415E-9265-B461245C63BC}" destId="{F1904C5F-1F27-4A1D-8149-6FB5B01901A2}" srcOrd="5" destOrd="0" parTransId="{9DA2BEA2-F7D7-40EC-AE34-863367E26496}" sibTransId="{0C460F82-CFFC-4AEC-A060-CBC534122FD2}"/>
    <dgm:cxn modelId="{DA475C15-1CE3-4BA0-A4BF-D442B47D7378}" type="presOf" srcId="{0DDC494C-5DD5-441F-A395-8958D5308B80}" destId="{F98A0E2C-9F11-4EFA-BDE4-FE0934778626}" srcOrd="0" destOrd="0" presId="urn:microsoft.com/office/officeart/2005/8/layout/process1"/>
    <dgm:cxn modelId="{90D2C426-201A-4CF4-8B4F-630BF28DC2D2}" type="presOf" srcId="{0AEB9EAC-6B61-4D2A-8C75-A22F6E0F3269}" destId="{424C6ECF-0DCE-452F-82E3-D4BB50DA8AA0}" srcOrd="0" destOrd="0" presId="urn:microsoft.com/office/officeart/2005/8/layout/process1"/>
    <dgm:cxn modelId="{1D1BA32B-7E35-4580-A66A-7F8B42976EB2}" type="presOf" srcId="{713A5FC8-E508-4A0E-B7E7-589FD9C3FC5C}" destId="{F0429376-AF12-44BB-B492-C9867C0A4000}" srcOrd="0" destOrd="0" presId="urn:microsoft.com/office/officeart/2005/8/layout/process1"/>
    <dgm:cxn modelId="{20FBEA12-3CF3-4614-AF18-CE5378173EF8}" type="presOf" srcId="{C21AB227-87FE-4420-8765-DAA3E1F40837}" destId="{E0A85011-ABBA-4361-9023-A73D83F31614}" srcOrd="0" destOrd="0" presId="urn:microsoft.com/office/officeart/2005/8/layout/process1"/>
    <dgm:cxn modelId="{6BC13218-8AA6-4AB8-A875-19E0145AD27B}" type="presOf" srcId="{3A96A8FD-E823-4CC0-8852-A4A265CEEF20}" destId="{784F2165-4272-41D1-9C29-1C4B99F95CAF}" srcOrd="1" destOrd="0" presId="urn:microsoft.com/office/officeart/2005/8/layout/process1"/>
    <dgm:cxn modelId="{E882277D-6BEC-4633-A6CE-295169774422}" srcId="{C8C56556-E9DD-415E-9265-B461245C63BC}" destId="{CDD811B5-3CBD-4D54-AA44-F7E16E02E1F2}" srcOrd="4" destOrd="0" parTransId="{1508E783-45AB-4181-B57B-4B1335F249FD}" sibTransId="{E8BBFA13-860E-4999-9C84-66DB052B07A6}"/>
    <dgm:cxn modelId="{6A505338-769C-4A73-A328-72E5788F56DD}" type="presOf" srcId="{EE56FB87-6EC3-4626-B641-19A5FDEE6225}" destId="{4C5827A6-2A1F-48E0-9501-2B27521A05E3}" srcOrd="0" destOrd="0" presId="urn:microsoft.com/office/officeart/2005/8/layout/process1"/>
    <dgm:cxn modelId="{392A6A33-6BB8-4656-A0A8-C800FB6EAAFD}" srcId="{C8C56556-E9DD-415E-9265-B461245C63BC}" destId="{5A0259FB-D95F-4B8F-9458-843C98ABBA9D}" srcOrd="7" destOrd="0" parTransId="{6E901768-2CBA-40DC-A4CB-DC3FEC83F952}" sibTransId="{92E20F6D-82C6-47B2-B9FD-CFED652D4C67}"/>
    <dgm:cxn modelId="{3447366F-0F25-46AE-9F7D-9DD2FD820A67}" type="presOf" srcId="{0C460F82-CFFC-4AEC-A060-CBC534122FD2}" destId="{F49092CF-4994-4019-A365-0D3345515FBD}" srcOrd="1" destOrd="0" presId="urn:microsoft.com/office/officeart/2005/8/layout/process1"/>
    <dgm:cxn modelId="{EEAAD42F-A0AE-4644-8F1B-1D28B03936B4}" srcId="{C8C56556-E9DD-415E-9265-B461245C63BC}" destId="{0DDC494C-5DD5-441F-A395-8958D5308B80}" srcOrd="1" destOrd="0" parTransId="{401B5817-4494-4636-906C-C0B6C4314E84}" sibTransId="{A0A249C7-AF8F-4A77-BC4A-287CBFB2D827}"/>
    <dgm:cxn modelId="{83A9CCA7-C95C-42F9-9A1C-06D37E367F7B}" type="presOf" srcId="{2AB2B1E2-E57D-4AE6-AA39-B31C9B14DED4}" destId="{861DD7E7-1740-46D9-944C-7613069E31DE}" srcOrd="0" destOrd="0" presId="urn:microsoft.com/office/officeart/2005/8/layout/process1"/>
    <dgm:cxn modelId="{83AB7092-486E-4574-B006-3F9F67076F01}" type="presOf" srcId="{713A5FC8-E508-4A0E-B7E7-589FD9C3FC5C}" destId="{773349C7-8040-4DDD-914F-30F511D2431E}" srcOrd="1" destOrd="0" presId="urn:microsoft.com/office/officeart/2005/8/layout/process1"/>
    <dgm:cxn modelId="{BBF4B8E9-AB72-4CD0-90F0-E00634B2FBF6}" type="presOf" srcId="{2AB2B1E2-E57D-4AE6-AA39-B31C9B14DED4}" destId="{A14DC11E-1790-49A4-AD22-4EC8EEDC5A14}" srcOrd="1" destOrd="0" presId="urn:microsoft.com/office/officeart/2005/8/layout/process1"/>
    <dgm:cxn modelId="{408F33A3-4F2C-4ADC-8779-C8997C2BE5AE}" type="presOf" srcId="{B9247D79-D9A1-47B7-B5C3-3B3DA8F2C6B2}" destId="{274AE1DD-4661-4E93-A63B-090E503E89B2}" srcOrd="0" destOrd="0" presId="urn:microsoft.com/office/officeart/2005/8/layout/process1"/>
    <dgm:cxn modelId="{3FA15408-2A22-4414-8752-65BEAAB55EB3}" type="presOf" srcId="{CDD811B5-3CBD-4D54-AA44-F7E16E02E1F2}" destId="{ED54FC35-C897-43E7-81D9-BF519B619D81}" srcOrd="0" destOrd="0" presId="urn:microsoft.com/office/officeart/2005/8/layout/process1"/>
    <dgm:cxn modelId="{3348183A-29E5-4FC6-8C5B-27CE5B1E7690}" srcId="{C8C56556-E9DD-415E-9265-B461245C63BC}" destId="{0AEB9EAC-6B61-4D2A-8C75-A22F6E0F3269}" srcOrd="0" destOrd="0" parTransId="{155EA9A3-0C15-4ECD-8B8D-7AA6110D8AFB}" sibTransId="{2AB2B1E2-E57D-4AE6-AA39-B31C9B14DED4}"/>
    <dgm:cxn modelId="{884DE581-2AA0-4347-97C1-1A801E48EF5C}" type="presOf" srcId="{A0A249C7-AF8F-4A77-BC4A-287CBFB2D827}" destId="{3B1F87FD-1C30-40D8-9E65-F31A18766105}" srcOrd="1" destOrd="0" presId="urn:microsoft.com/office/officeart/2005/8/layout/process1"/>
    <dgm:cxn modelId="{5BBCE430-4EBD-4F6A-A2B6-F7B001FFBE32}" type="presOf" srcId="{0C460F82-CFFC-4AEC-A060-CBC534122FD2}" destId="{7E21B021-418D-4ADD-9143-527DA48056D6}" srcOrd="0" destOrd="0" presId="urn:microsoft.com/office/officeart/2005/8/layout/process1"/>
    <dgm:cxn modelId="{99551646-E011-44DE-A9AB-C385203846DA}" type="presOf" srcId="{3A96A8FD-E823-4CC0-8852-A4A265CEEF20}" destId="{0D5C0F92-53C4-4F63-8444-C32322A39557}" srcOrd="0" destOrd="0" presId="urn:microsoft.com/office/officeart/2005/8/layout/process1"/>
    <dgm:cxn modelId="{E85C926E-791E-424E-B006-83FB39B7F740}" type="presOf" srcId="{B9247D79-D9A1-47B7-B5C3-3B3DA8F2C6B2}" destId="{DA9EEAFA-EE1E-40AE-981D-3A529B833235}" srcOrd="1" destOrd="0" presId="urn:microsoft.com/office/officeart/2005/8/layout/process1"/>
    <dgm:cxn modelId="{016732AB-B2E4-4085-A2BF-DFDFE5574ADA}" type="presOf" srcId="{F1904C5F-1F27-4A1D-8149-6FB5B01901A2}" destId="{19C91CA0-C9D7-418B-BF43-11E20006AA53}" srcOrd="0" destOrd="0" presId="urn:microsoft.com/office/officeart/2005/8/layout/process1"/>
    <dgm:cxn modelId="{4F82F0F9-DA24-457F-A317-85DE7F2CF6BC}" type="presOf" srcId="{C8C56556-E9DD-415E-9265-B461245C63BC}" destId="{E8F877F5-8713-4D0B-B6CF-A88FEC551A01}" srcOrd="0" destOrd="0" presId="urn:microsoft.com/office/officeart/2005/8/layout/process1"/>
    <dgm:cxn modelId="{08CDCE8E-91DC-49A7-BF4D-1BEE2AB8550C}" type="presOf" srcId="{A0A249C7-AF8F-4A77-BC4A-287CBFB2D827}" destId="{AC4BDEC0-F115-433B-92E6-40E960866ED0}" srcOrd="0" destOrd="0" presId="urn:microsoft.com/office/officeart/2005/8/layout/process1"/>
    <dgm:cxn modelId="{388587BE-BF3B-4EF1-A03B-7C6060798893}" srcId="{C8C56556-E9DD-415E-9265-B461245C63BC}" destId="{C21AB227-87FE-4420-8765-DAA3E1F40837}" srcOrd="3" destOrd="0" parTransId="{4EE706A2-D0B9-460D-896A-A9E79709376E}" sibTransId="{713A5FC8-E508-4A0E-B7E7-589FD9C3FC5C}"/>
    <dgm:cxn modelId="{01B49609-242F-46DF-9806-31AC415B29E2}" type="presOf" srcId="{E8BBFA13-860E-4999-9C84-66DB052B07A6}" destId="{4C6C680A-D0FC-404B-9CFE-FAE0E1E1DDC6}" srcOrd="0" destOrd="0" presId="urn:microsoft.com/office/officeart/2005/8/layout/process1"/>
    <dgm:cxn modelId="{03EA03AC-26ED-44A9-A3C9-187C26E081EF}" type="presParOf" srcId="{E8F877F5-8713-4D0B-B6CF-A88FEC551A01}" destId="{424C6ECF-0DCE-452F-82E3-D4BB50DA8AA0}" srcOrd="0" destOrd="0" presId="urn:microsoft.com/office/officeart/2005/8/layout/process1"/>
    <dgm:cxn modelId="{252D5B18-8830-4CCA-B41B-C488725DB483}" type="presParOf" srcId="{E8F877F5-8713-4D0B-B6CF-A88FEC551A01}" destId="{861DD7E7-1740-46D9-944C-7613069E31DE}" srcOrd="1" destOrd="0" presId="urn:microsoft.com/office/officeart/2005/8/layout/process1"/>
    <dgm:cxn modelId="{1BA4B273-4706-4140-9ADB-C54208A24363}" type="presParOf" srcId="{861DD7E7-1740-46D9-944C-7613069E31DE}" destId="{A14DC11E-1790-49A4-AD22-4EC8EEDC5A14}" srcOrd="0" destOrd="0" presId="urn:microsoft.com/office/officeart/2005/8/layout/process1"/>
    <dgm:cxn modelId="{2BE6A618-93A0-4F17-8A49-0C392C02107F}" type="presParOf" srcId="{E8F877F5-8713-4D0B-B6CF-A88FEC551A01}" destId="{F98A0E2C-9F11-4EFA-BDE4-FE0934778626}" srcOrd="2" destOrd="0" presId="urn:microsoft.com/office/officeart/2005/8/layout/process1"/>
    <dgm:cxn modelId="{E71E7C68-FE7B-44A5-885D-7121AFBA44FE}" type="presParOf" srcId="{E8F877F5-8713-4D0B-B6CF-A88FEC551A01}" destId="{AC4BDEC0-F115-433B-92E6-40E960866ED0}" srcOrd="3" destOrd="0" presId="urn:microsoft.com/office/officeart/2005/8/layout/process1"/>
    <dgm:cxn modelId="{B9E4AFF9-7BA2-47F6-AA93-482725301B03}" type="presParOf" srcId="{AC4BDEC0-F115-433B-92E6-40E960866ED0}" destId="{3B1F87FD-1C30-40D8-9E65-F31A18766105}" srcOrd="0" destOrd="0" presId="urn:microsoft.com/office/officeart/2005/8/layout/process1"/>
    <dgm:cxn modelId="{2634989A-2003-48D8-A4D5-B5651D0D392F}" type="presParOf" srcId="{E8F877F5-8713-4D0B-B6CF-A88FEC551A01}" destId="{4C5827A6-2A1F-48E0-9501-2B27521A05E3}" srcOrd="4" destOrd="0" presId="urn:microsoft.com/office/officeart/2005/8/layout/process1"/>
    <dgm:cxn modelId="{676D8D49-24D8-43A9-8FE6-5489544DF776}" type="presParOf" srcId="{E8F877F5-8713-4D0B-B6CF-A88FEC551A01}" destId="{0D5C0F92-53C4-4F63-8444-C32322A39557}" srcOrd="5" destOrd="0" presId="urn:microsoft.com/office/officeart/2005/8/layout/process1"/>
    <dgm:cxn modelId="{77E47548-7575-40BE-95C3-0A9B816DD955}" type="presParOf" srcId="{0D5C0F92-53C4-4F63-8444-C32322A39557}" destId="{784F2165-4272-41D1-9C29-1C4B99F95CAF}" srcOrd="0" destOrd="0" presId="urn:microsoft.com/office/officeart/2005/8/layout/process1"/>
    <dgm:cxn modelId="{5E215A89-DAE1-43A2-993C-871A125C954C}" type="presParOf" srcId="{E8F877F5-8713-4D0B-B6CF-A88FEC551A01}" destId="{E0A85011-ABBA-4361-9023-A73D83F31614}" srcOrd="6" destOrd="0" presId="urn:microsoft.com/office/officeart/2005/8/layout/process1"/>
    <dgm:cxn modelId="{B6D5BE1C-B145-4D20-BA35-6FF3192D4087}" type="presParOf" srcId="{E8F877F5-8713-4D0B-B6CF-A88FEC551A01}" destId="{F0429376-AF12-44BB-B492-C9867C0A4000}" srcOrd="7" destOrd="0" presId="urn:microsoft.com/office/officeart/2005/8/layout/process1"/>
    <dgm:cxn modelId="{208433B6-BCBE-441F-9DC6-34FA95EC80ED}" type="presParOf" srcId="{F0429376-AF12-44BB-B492-C9867C0A4000}" destId="{773349C7-8040-4DDD-914F-30F511D2431E}" srcOrd="0" destOrd="0" presId="urn:microsoft.com/office/officeart/2005/8/layout/process1"/>
    <dgm:cxn modelId="{88883055-EC2D-40F5-8BB6-D8802ABBD7CD}" type="presParOf" srcId="{E8F877F5-8713-4D0B-B6CF-A88FEC551A01}" destId="{ED54FC35-C897-43E7-81D9-BF519B619D81}" srcOrd="8" destOrd="0" presId="urn:microsoft.com/office/officeart/2005/8/layout/process1"/>
    <dgm:cxn modelId="{B25B65CB-11D5-456D-A425-049A743D1E87}" type="presParOf" srcId="{E8F877F5-8713-4D0B-B6CF-A88FEC551A01}" destId="{4C6C680A-D0FC-404B-9CFE-FAE0E1E1DDC6}" srcOrd="9" destOrd="0" presId="urn:microsoft.com/office/officeart/2005/8/layout/process1"/>
    <dgm:cxn modelId="{7EFF9E29-348E-4FE8-BCB6-A947852CEECB}" type="presParOf" srcId="{4C6C680A-D0FC-404B-9CFE-FAE0E1E1DDC6}" destId="{6B6E7190-3F92-431F-982F-A73B0B4ABF40}" srcOrd="0" destOrd="0" presId="urn:microsoft.com/office/officeart/2005/8/layout/process1"/>
    <dgm:cxn modelId="{F14EF073-BBE4-48AD-A0F2-B4A20F1B8E0C}" type="presParOf" srcId="{E8F877F5-8713-4D0B-B6CF-A88FEC551A01}" destId="{19C91CA0-C9D7-418B-BF43-11E20006AA53}" srcOrd="10" destOrd="0" presId="urn:microsoft.com/office/officeart/2005/8/layout/process1"/>
    <dgm:cxn modelId="{4D53DFAD-A162-4702-8E07-FF6E1274FB91}" type="presParOf" srcId="{E8F877F5-8713-4D0B-B6CF-A88FEC551A01}" destId="{7E21B021-418D-4ADD-9143-527DA48056D6}" srcOrd="11" destOrd="0" presId="urn:microsoft.com/office/officeart/2005/8/layout/process1"/>
    <dgm:cxn modelId="{AA3B1A63-3E20-4E3E-86D1-8131FF77A469}" type="presParOf" srcId="{7E21B021-418D-4ADD-9143-527DA48056D6}" destId="{F49092CF-4994-4019-A365-0D3345515FBD}" srcOrd="0" destOrd="0" presId="urn:microsoft.com/office/officeart/2005/8/layout/process1"/>
    <dgm:cxn modelId="{A10F24CD-9C99-47F3-97CC-C8D1F4216095}" type="presParOf" srcId="{E8F877F5-8713-4D0B-B6CF-A88FEC551A01}" destId="{03B38215-0762-4F45-9BB3-08BEC8DFCF8F}" srcOrd="12" destOrd="0" presId="urn:microsoft.com/office/officeart/2005/8/layout/process1"/>
    <dgm:cxn modelId="{728D63EC-2F03-42A9-A814-37622B74961D}" type="presParOf" srcId="{E8F877F5-8713-4D0B-B6CF-A88FEC551A01}" destId="{274AE1DD-4661-4E93-A63B-090E503E89B2}" srcOrd="13" destOrd="0" presId="urn:microsoft.com/office/officeart/2005/8/layout/process1"/>
    <dgm:cxn modelId="{646C76C6-E176-43D1-B05D-EB4E723EF604}" type="presParOf" srcId="{274AE1DD-4661-4E93-A63B-090E503E89B2}" destId="{DA9EEAFA-EE1E-40AE-981D-3A529B833235}" srcOrd="0" destOrd="0" presId="urn:microsoft.com/office/officeart/2005/8/layout/process1"/>
    <dgm:cxn modelId="{36EE62FC-C66A-458D-87BD-E145AC315B37}" type="presParOf" srcId="{E8F877F5-8713-4D0B-B6CF-A88FEC551A01}" destId="{107E2F19-5C98-432E-9B2F-EC364A83DEB4}" srcOrd="1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10CC0D-7D69-4FE0-929E-6794C416FAA4}">
      <dsp:nvSpPr>
        <dsp:cNvPr id="0" name=""/>
        <dsp:cNvSpPr/>
      </dsp:nvSpPr>
      <dsp:spPr>
        <a:xfrm>
          <a:off x="965082" y="0"/>
          <a:ext cx="3860327" cy="386032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0B8816-C4F1-441F-A195-1F04CA9A7DA5}">
      <dsp:nvSpPr>
        <dsp:cNvPr id="0" name=""/>
        <dsp:cNvSpPr/>
      </dsp:nvSpPr>
      <dsp:spPr>
        <a:xfrm>
          <a:off x="1216003" y="250921"/>
          <a:ext cx="1544130" cy="1544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kern="1200" dirty="0" smtClean="0"/>
            <a:t>高校</a:t>
          </a:r>
          <a:endParaRPr lang="zh-CN" altLang="en-US" sz="3000" kern="1200" dirty="0"/>
        </a:p>
      </dsp:txBody>
      <dsp:txXfrm>
        <a:off x="1216003" y="250921"/>
        <a:ext cx="1544130" cy="1544130"/>
      </dsp:txXfrm>
    </dsp:sp>
    <dsp:sp modelId="{D3D5D4F2-44BB-4CCC-AC55-CBB37DA461AE}">
      <dsp:nvSpPr>
        <dsp:cNvPr id="0" name=""/>
        <dsp:cNvSpPr/>
      </dsp:nvSpPr>
      <dsp:spPr>
        <a:xfrm>
          <a:off x="3030356" y="250921"/>
          <a:ext cx="1544130" cy="1544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t>科研院所</a:t>
          </a:r>
          <a:endParaRPr lang="zh-CN" altLang="en-US" sz="3200" kern="1200" dirty="0"/>
        </a:p>
      </dsp:txBody>
      <dsp:txXfrm>
        <a:off x="3030356" y="250921"/>
        <a:ext cx="1544130" cy="1544130"/>
      </dsp:txXfrm>
    </dsp:sp>
    <dsp:sp modelId="{9C9CC474-8FD1-46CE-9158-40406B1D72C5}">
      <dsp:nvSpPr>
        <dsp:cNvPr id="0" name=""/>
        <dsp:cNvSpPr/>
      </dsp:nvSpPr>
      <dsp:spPr>
        <a:xfrm>
          <a:off x="1216003" y="2065274"/>
          <a:ext cx="1544130" cy="1544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kern="1200" dirty="0" smtClean="0"/>
            <a:t>新型研发机构</a:t>
          </a:r>
          <a:endParaRPr lang="zh-CN" altLang="en-US" sz="3000" kern="1200" dirty="0"/>
        </a:p>
      </dsp:txBody>
      <dsp:txXfrm>
        <a:off x="1216003" y="2065274"/>
        <a:ext cx="1544130" cy="1544130"/>
      </dsp:txXfrm>
    </dsp:sp>
    <dsp:sp modelId="{9F7F5829-2C97-4EC0-A721-6361BBD8E000}">
      <dsp:nvSpPr>
        <dsp:cNvPr id="0" name=""/>
        <dsp:cNvSpPr/>
      </dsp:nvSpPr>
      <dsp:spPr>
        <a:xfrm>
          <a:off x="3030356" y="2065274"/>
          <a:ext cx="1544130" cy="1544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CN" altLang="en-US" sz="3000" kern="1200" dirty="0" smtClean="0"/>
            <a:t>企事业单位</a:t>
          </a:r>
          <a:endParaRPr lang="zh-CN" altLang="en-US" sz="3000" kern="1200" dirty="0"/>
        </a:p>
      </dsp:txBody>
      <dsp:txXfrm>
        <a:off x="3030356" y="2065274"/>
        <a:ext cx="1544130" cy="15441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48B75E-1EBA-4453-A93F-AEE6B2D8FA52}">
      <dsp:nvSpPr>
        <dsp:cNvPr id="0" name=""/>
        <dsp:cNvSpPr/>
      </dsp:nvSpPr>
      <dsp:spPr>
        <a:xfrm>
          <a:off x="1824" y="613668"/>
          <a:ext cx="2637194" cy="1053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sz="2700" kern="1200" dirty="0" smtClean="0"/>
            <a:t>奖补管理单位（拥有仪器单位）</a:t>
          </a:r>
          <a:endParaRPr lang="zh-CN" altLang="en-US" sz="2700" kern="1200" dirty="0"/>
        </a:p>
      </dsp:txBody>
      <dsp:txXfrm>
        <a:off x="1824" y="613668"/>
        <a:ext cx="2637194" cy="1053304"/>
      </dsp:txXfrm>
    </dsp:sp>
    <dsp:sp modelId="{9E5843C1-BFD2-477B-A77E-9F2058FB3A83}">
      <dsp:nvSpPr>
        <dsp:cNvPr id="0" name=""/>
        <dsp:cNvSpPr/>
      </dsp:nvSpPr>
      <dsp:spPr>
        <a:xfrm>
          <a:off x="265544" y="1666973"/>
          <a:ext cx="263719" cy="1407834"/>
        </a:xfrm>
        <a:custGeom>
          <a:avLst/>
          <a:gdLst/>
          <a:ahLst/>
          <a:cxnLst/>
          <a:rect l="0" t="0" r="0" b="0"/>
          <a:pathLst>
            <a:path>
              <a:moveTo>
                <a:pt x="0" y="0"/>
              </a:moveTo>
              <a:lnTo>
                <a:pt x="0" y="1407834"/>
              </a:lnTo>
              <a:lnTo>
                <a:pt x="263719" y="1407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05A6FF-3F47-4336-B25B-8FF5E178A590}">
      <dsp:nvSpPr>
        <dsp:cNvPr id="0" name=""/>
        <dsp:cNvSpPr/>
      </dsp:nvSpPr>
      <dsp:spPr>
        <a:xfrm>
          <a:off x="529263" y="2136251"/>
          <a:ext cx="3680373" cy="1877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zh-CN" altLang="en-US" sz="1900" b="1" kern="1200" dirty="0" smtClean="0">
              <a:solidFill>
                <a:schemeClr val="accent1"/>
              </a:solidFill>
              <a:latin typeface="+mj-ea"/>
              <a:ea typeface="+mj-ea"/>
            </a:rPr>
            <a:t>目的是解决科研设施和仪器的运行维护、人员绩效、服务平台建设等开放共享工作相关费用问题调动其开放共享积极性，提高仪器利用率。</a:t>
          </a:r>
          <a:endParaRPr lang="zh-CN" altLang="en-US" sz="1900" b="1" kern="1200" dirty="0">
            <a:solidFill>
              <a:schemeClr val="accent1"/>
            </a:solidFill>
            <a:latin typeface="+mj-ea"/>
            <a:ea typeface="+mj-ea"/>
          </a:endParaRPr>
        </a:p>
      </dsp:txBody>
      <dsp:txXfrm>
        <a:off x="529263" y="2136251"/>
        <a:ext cx="3680373" cy="1877113"/>
      </dsp:txXfrm>
    </dsp:sp>
    <dsp:sp modelId="{6E839763-AF28-494D-9BA8-63E0A2E859D9}">
      <dsp:nvSpPr>
        <dsp:cNvPr id="0" name=""/>
        <dsp:cNvSpPr/>
      </dsp:nvSpPr>
      <dsp:spPr>
        <a:xfrm>
          <a:off x="4751191" y="613668"/>
          <a:ext cx="1985009" cy="8815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zh-CN" altLang="en-US" sz="2700" kern="1200" dirty="0" smtClean="0"/>
            <a:t>补贴用户</a:t>
          </a:r>
          <a:endParaRPr lang="zh-CN" altLang="en-US" sz="2700" kern="1200" dirty="0"/>
        </a:p>
      </dsp:txBody>
      <dsp:txXfrm>
        <a:off x="4751191" y="613668"/>
        <a:ext cx="1985009" cy="881548"/>
      </dsp:txXfrm>
    </dsp:sp>
    <dsp:sp modelId="{21D1193E-D389-4199-A21C-C5B845A19157}">
      <dsp:nvSpPr>
        <dsp:cNvPr id="0" name=""/>
        <dsp:cNvSpPr/>
      </dsp:nvSpPr>
      <dsp:spPr>
        <a:xfrm>
          <a:off x="4949692" y="1495217"/>
          <a:ext cx="198500" cy="1407834"/>
        </a:xfrm>
        <a:custGeom>
          <a:avLst/>
          <a:gdLst/>
          <a:ahLst/>
          <a:cxnLst/>
          <a:rect l="0" t="0" r="0" b="0"/>
          <a:pathLst>
            <a:path>
              <a:moveTo>
                <a:pt x="0" y="0"/>
              </a:moveTo>
              <a:lnTo>
                <a:pt x="0" y="1407834"/>
              </a:lnTo>
              <a:lnTo>
                <a:pt x="198500" y="1407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996E74-DD28-43EC-BC4E-474818092147}">
      <dsp:nvSpPr>
        <dsp:cNvPr id="0" name=""/>
        <dsp:cNvSpPr/>
      </dsp:nvSpPr>
      <dsp:spPr>
        <a:xfrm>
          <a:off x="5148193" y="1964495"/>
          <a:ext cx="3003381" cy="1877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zh-CN" altLang="en-US" sz="1900" b="1" kern="1200" dirty="0" smtClean="0">
              <a:solidFill>
                <a:schemeClr val="accent1"/>
              </a:solidFill>
              <a:latin typeface="+mj-ea"/>
              <a:ea typeface="+mj-ea"/>
            </a:rPr>
            <a:t>补贴企业用户使用科研设施和仪器服务支出，降低企业研发成本。</a:t>
          </a:r>
          <a:endParaRPr lang="zh-CN" altLang="en-US" sz="1900" b="1" kern="1200" dirty="0">
            <a:solidFill>
              <a:schemeClr val="accent1"/>
            </a:solidFill>
            <a:latin typeface="+mj-ea"/>
            <a:ea typeface="+mj-ea"/>
          </a:endParaRPr>
        </a:p>
      </dsp:txBody>
      <dsp:txXfrm>
        <a:off x="5148193" y="1964495"/>
        <a:ext cx="3003381" cy="18771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7D6AC-8CD1-44E7-9060-AB94C6238BB1}">
      <dsp:nvSpPr>
        <dsp:cNvPr id="0" name=""/>
        <dsp:cNvSpPr/>
      </dsp:nvSpPr>
      <dsp:spPr>
        <a:xfrm rot="5400000">
          <a:off x="826861" y="-185"/>
          <a:ext cx="2412328" cy="2412698"/>
        </a:xfrm>
        <a:prstGeom prst="blockArc">
          <a:avLst>
            <a:gd name="adj1" fmla="val 13500000"/>
            <a:gd name="adj2" fmla="val 18900000"/>
            <a:gd name="adj3" fmla="val 496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C49093-7C9F-4592-81CA-FCCF985BB7F2}">
      <dsp:nvSpPr>
        <dsp:cNvPr id="0" name=""/>
        <dsp:cNvSpPr/>
      </dsp:nvSpPr>
      <dsp:spPr>
        <a:xfrm rot="16200000">
          <a:off x="3309641" y="-185"/>
          <a:ext cx="2412328" cy="2412698"/>
        </a:xfrm>
        <a:prstGeom prst="blockArc">
          <a:avLst>
            <a:gd name="adj1" fmla="val 13500000"/>
            <a:gd name="adj2" fmla="val 18900000"/>
            <a:gd name="adj3" fmla="val 496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BA3CF42-3324-4E81-972F-F3CCD33BA38F}">
      <dsp:nvSpPr>
        <dsp:cNvPr id="0" name=""/>
        <dsp:cNvSpPr/>
      </dsp:nvSpPr>
      <dsp:spPr>
        <a:xfrm>
          <a:off x="3594892" y="2095479"/>
          <a:ext cx="1831607" cy="48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 </a:t>
          </a:r>
          <a:endParaRPr lang="zh-CN" altLang="en-US" sz="2300" kern="1200" dirty="0"/>
        </a:p>
      </dsp:txBody>
      <dsp:txXfrm>
        <a:off x="3594892" y="2095479"/>
        <a:ext cx="1831607" cy="482620"/>
      </dsp:txXfrm>
    </dsp:sp>
    <dsp:sp modelId="{B9664ED1-F6E8-495D-9E11-67CEE291464F}">
      <dsp:nvSpPr>
        <dsp:cNvPr id="0" name=""/>
        <dsp:cNvSpPr/>
      </dsp:nvSpPr>
      <dsp:spPr>
        <a:xfrm rot="5400000">
          <a:off x="3232260" y="-185"/>
          <a:ext cx="2412328" cy="2412698"/>
        </a:xfrm>
        <a:prstGeom prst="blockArc">
          <a:avLst>
            <a:gd name="adj1" fmla="val 13500000"/>
            <a:gd name="adj2" fmla="val 18900000"/>
            <a:gd name="adj3" fmla="val 496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2189803-6C9F-41AF-82CB-D2FAF8ED7BEA}">
      <dsp:nvSpPr>
        <dsp:cNvPr id="0" name=""/>
        <dsp:cNvSpPr/>
      </dsp:nvSpPr>
      <dsp:spPr>
        <a:xfrm rot="16200000">
          <a:off x="5714310" y="-185"/>
          <a:ext cx="2412328" cy="2412698"/>
        </a:xfrm>
        <a:prstGeom prst="blockArc">
          <a:avLst>
            <a:gd name="adj1" fmla="val 13500000"/>
            <a:gd name="adj2" fmla="val 18900000"/>
            <a:gd name="adj3" fmla="val 496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3228C4-4641-40EA-B3B7-4BB08EBA8E16}">
      <dsp:nvSpPr>
        <dsp:cNvPr id="0" name=""/>
        <dsp:cNvSpPr/>
      </dsp:nvSpPr>
      <dsp:spPr>
        <a:xfrm>
          <a:off x="5823627" y="2095479"/>
          <a:ext cx="1831607" cy="48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 </a:t>
          </a:r>
          <a:endParaRPr lang="zh-CN" altLang="en-US" sz="2300" kern="1200" dirty="0"/>
        </a:p>
      </dsp:txBody>
      <dsp:txXfrm>
        <a:off x="5823627" y="2095479"/>
        <a:ext cx="1831607" cy="482620"/>
      </dsp:txXfrm>
    </dsp:sp>
    <dsp:sp modelId="{EF63480E-CF39-4240-B820-F990EDEC174B}">
      <dsp:nvSpPr>
        <dsp:cNvPr id="0" name=""/>
        <dsp:cNvSpPr/>
      </dsp:nvSpPr>
      <dsp:spPr>
        <a:xfrm>
          <a:off x="3979058" y="419479"/>
          <a:ext cx="1015822" cy="1015822"/>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申领</a:t>
          </a:r>
          <a:endParaRPr lang="zh-CN" altLang="en-US" sz="2300" kern="1200" dirty="0"/>
        </a:p>
      </dsp:txBody>
      <dsp:txXfrm>
        <a:off x="4114501" y="597248"/>
        <a:ext cx="744936" cy="457120"/>
      </dsp:txXfrm>
    </dsp:sp>
    <dsp:sp modelId="{A99E9025-CF52-4A43-92CC-8A2F9EF3A246}">
      <dsp:nvSpPr>
        <dsp:cNvPr id="0" name=""/>
        <dsp:cNvSpPr/>
      </dsp:nvSpPr>
      <dsp:spPr>
        <a:xfrm>
          <a:off x="4345601" y="1054368"/>
          <a:ext cx="1015822" cy="1015822"/>
        </a:xfrm>
        <a:prstGeom prst="ellipse">
          <a:avLst/>
        </a:prstGeom>
        <a:gradFill rotWithShape="0">
          <a:gsLst>
            <a:gs pos="0">
              <a:schemeClr val="accent1">
                <a:shade val="80000"/>
                <a:alpha val="50000"/>
                <a:hueOff val="92330"/>
                <a:satOff val="-2032"/>
                <a:lumOff val="7941"/>
                <a:alphaOff val="0"/>
                <a:satMod val="103000"/>
                <a:lumMod val="102000"/>
                <a:tint val="94000"/>
              </a:schemeClr>
            </a:gs>
            <a:gs pos="50000">
              <a:schemeClr val="accent1">
                <a:shade val="80000"/>
                <a:alpha val="50000"/>
                <a:hueOff val="92330"/>
                <a:satOff val="-2032"/>
                <a:lumOff val="7941"/>
                <a:alphaOff val="0"/>
                <a:satMod val="110000"/>
                <a:lumMod val="100000"/>
                <a:shade val="100000"/>
              </a:schemeClr>
            </a:gs>
            <a:gs pos="100000">
              <a:schemeClr val="accent1">
                <a:shade val="80000"/>
                <a:alpha val="50000"/>
                <a:hueOff val="92330"/>
                <a:satOff val="-2032"/>
                <a:lumOff val="7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使用</a:t>
          </a:r>
          <a:endParaRPr lang="zh-CN" altLang="en-US" sz="2300" kern="1200" dirty="0"/>
        </a:p>
      </dsp:txBody>
      <dsp:txXfrm>
        <a:off x="4656274" y="1316789"/>
        <a:ext cx="609493" cy="558702"/>
      </dsp:txXfrm>
    </dsp:sp>
    <dsp:sp modelId="{DB7412FF-8A78-4947-89C4-2377AECE99E0}">
      <dsp:nvSpPr>
        <dsp:cNvPr id="0" name=""/>
        <dsp:cNvSpPr/>
      </dsp:nvSpPr>
      <dsp:spPr>
        <a:xfrm>
          <a:off x="3612515" y="1054368"/>
          <a:ext cx="1015822" cy="1015822"/>
        </a:xfrm>
        <a:prstGeom prst="ellipse">
          <a:avLst/>
        </a:prstGeom>
        <a:gradFill rotWithShape="0">
          <a:gsLst>
            <a:gs pos="0">
              <a:schemeClr val="accent1">
                <a:shade val="80000"/>
                <a:alpha val="50000"/>
                <a:hueOff val="184659"/>
                <a:satOff val="-4065"/>
                <a:lumOff val="15882"/>
                <a:alphaOff val="0"/>
                <a:satMod val="103000"/>
                <a:lumMod val="102000"/>
                <a:tint val="94000"/>
              </a:schemeClr>
            </a:gs>
            <a:gs pos="50000">
              <a:schemeClr val="accent1">
                <a:shade val="80000"/>
                <a:alpha val="50000"/>
                <a:hueOff val="184659"/>
                <a:satOff val="-4065"/>
                <a:lumOff val="15882"/>
                <a:alphaOff val="0"/>
                <a:satMod val="110000"/>
                <a:lumMod val="100000"/>
                <a:shade val="100000"/>
              </a:schemeClr>
            </a:gs>
            <a:gs pos="100000">
              <a:schemeClr val="accent1">
                <a:shade val="80000"/>
                <a:alpha val="50000"/>
                <a:hueOff val="184659"/>
                <a:satOff val="-4065"/>
                <a:lumOff val="1588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审核</a:t>
          </a:r>
          <a:endParaRPr lang="zh-CN" altLang="en-US" sz="2300" kern="1200" dirty="0"/>
        </a:p>
      </dsp:txBody>
      <dsp:txXfrm>
        <a:off x="3708172" y="1316789"/>
        <a:ext cx="609493" cy="558702"/>
      </dsp:txXfrm>
    </dsp:sp>
    <dsp:sp modelId="{99CFA3D8-5003-4CA5-AF40-01623149D60F}">
      <dsp:nvSpPr>
        <dsp:cNvPr id="0" name=""/>
        <dsp:cNvSpPr/>
      </dsp:nvSpPr>
      <dsp:spPr>
        <a:xfrm>
          <a:off x="1522505" y="366206"/>
          <a:ext cx="764367" cy="764385"/>
        </a:xfrm>
        <a:prstGeom prst="ellipse">
          <a:avLst/>
        </a:prstGeom>
        <a:gradFill rotWithShape="0">
          <a:gsLst>
            <a:gs pos="0">
              <a:schemeClr val="accent1">
                <a:shade val="80000"/>
                <a:alpha val="50000"/>
                <a:hueOff val="276989"/>
                <a:satOff val="-6097"/>
                <a:lumOff val="23823"/>
                <a:alphaOff val="0"/>
                <a:satMod val="103000"/>
                <a:lumMod val="102000"/>
                <a:tint val="94000"/>
              </a:schemeClr>
            </a:gs>
            <a:gs pos="50000">
              <a:schemeClr val="accent1">
                <a:shade val="80000"/>
                <a:alpha val="50000"/>
                <a:hueOff val="276989"/>
                <a:satOff val="-6097"/>
                <a:lumOff val="23823"/>
                <a:alphaOff val="0"/>
                <a:satMod val="110000"/>
                <a:lumMod val="100000"/>
                <a:shade val="100000"/>
              </a:schemeClr>
            </a:gs>
            <a:gs pos="100000">
              <a:schemeClr val="accent1">
                <a:shade val="80000"/>
                <a:alpha val="50000"/>
                <a:hueOff val="276989"/>
                <a:satOff val="-6097"/>
                <a:lumOff val="2382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登录平台</a:t>
          </a:r>
          <a:endParaRPr lang="zh-CN" altLang="en-US" sz="1100" kern="1200" dirty="0"/>
        </a:p>
      </dsp:txBody>
      <dsp:txXfrm>
        <a:off x="1522505" y="366206"/>
        <a:ext cx="764367" cy="764385"/>
      </dsp:txXfrm>
    </dsp:sp>
    <dsp:sp modelId="{81E395B4-981A-48FC-AB86-442E2729655B}">
      <dsp:nvSpPr>
        <dsp:cNvPr id="0" name=""/>
        <dsp:cNvSpPr/>
      </dsp:nvSpPr>
      <dsp:spPr>
        <a:xfrm>
          <a:off x="1240594" y="1005266"/>
          <a:ext cx="375463" cy="375313"/>
        </a:xfrm>
        <a:prstGeom prst="ellipse">
          <a:avLst/>
        </a:prstGeom>
        <a:gradFill rotWithShape="0">
          <a:gsLst>
            <a:gs pos="0">
              <a:schemeClr val="accent1">
                <a:shade val="80000"/>
                <a:alpha val="50000"/>
                <a:hueOff val="369319"/>
                <a:satOff val="-8130"/>
                <a:lumOff val="31764"/>
                <a:alphaOff val="0"/>
                <a:satMod val="103000"/>
                <a:lumMod val="102000"/>
                <a:tint val="94000"/>
              </a:schemeClr>
            </a:gs>
            <a:gs pos="50000">
              <a:schemeClr val="accent1">
                <a:shade val="80000"/>
                <a:alpha val="50000"/>
                <a:hueOff val="369319"/>
                <a:satOff val="-8130"/>
                <a:lumOff val="31764"/>
                <a:alphaOff val="0"/>
                <a:satMod val="110000"/>
                <a:lumMod val="100000"/>
                <a:shade val="100000"/>
              </a:schemeClr>
            </a:gs>
            <a:gs pos="100000">
              <a:schemeClr val="accent1">
                <a:shade val="80000"/>
                <a:alpha val="50000"/>
                <a:hueOff val="369319"/>
                <a:satOff val="-8130"/>
                <a:lumOff val="3176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35FB0C41-C325-4954-966C-B8F0B665B063}">
      <dsp:nvSpPr>
        <dsp:cNvPr id="0" name=""/>
        <dsp:cNvSpPr/>
      </dsp:nvSpPr>
      <dsp:spPr>
        <a:xfrm>
          <a:off x="2349599" y="516563"/>
          <a:ext cx="218467" cy="218324"/>
        </a:xfrm>
        <a:prstGeom prst="ellipse">
          <a:avLst/>
        </a:prstGeom>
        <a:gradFill rotWithShape="0">
          <a:gsLst>
            <a:gs pos="0">
              <a:schemeClr val="accent1">
                <a:shade val="80000"/>
                <a:alpha val="50000"/>
                <a:hueOff val="369319"/>
                <a:satOff val="-8130"/>
                <a:lumOff val="31764"/>
                <a:alphaOff val="0"/>
                <a:satMod val="103000"/>
                <a:lumMod val="102000"/>
                <a:tint val="94000"/>
              </a:schemeClr>
            </a:gs>
            <a:gs pos="50000">
              <a:schemeClr val="accent1">
                <a:shade val="80000"/>
                <a:alpha val="50000"/>
                <a:hueOff val="369319"/>
                <a:satOff val="-8130"/>
                <a:lumOff val="31764"/>
                <a:alphaOff val="0"/>
                <a:satMod val="110000"/>
                <a:lumMod val="100000"/>
                <a:shade val="100000"/>
              </a:schemeClr>
            </a:gs>
            <a:gs pos="100000">
              <a:schemeClr val="accent1">
                <a:shade val="80000"/>
                <a:alpha val="50000"/>
                <a:hueOff val="369319"/>
                <a:satOff val="-8130"/>
                <a:lumOff val="3176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E69E2820-AE3C-46E7-B692-F7B188F599E9}">
      <dsp:nvSpPr>
        <dsp:cNvPr id="0" name=""/>
        <dsp:cNvSpPr/>
      </dsp:nvSpPr>
      <dsp:spPr>
        <a:xfrm>
          <a:off x="2268413" y="822749"/>
          <a:ext cx="764367" cy="764385"/>
        </a:xfrm>
        <a:prstGeom prst="ellipse">
          <a:avLst/>
        </a:prstGeom>
        <a:gradFill rotWithShape="0">
          <a:gsLst>
            <a:gs pos="0">
              <a:schemeClr val="accent1">
                <a:shade val="80000"/>
                <a:alpha val="50000"/>
                <a:hueOff val="276989"/>
                <a:satOff val="-6097"/>
                <a:lumOff val="23823"/>
                <a:alphaOff val="0"/>
                <a:satMod val="103000"/>
                <a:lumMod val="102000"/>
                <a:tint val="94000"/>
              </a:schemeClr>
            </a:gs>
            <a:gs pos="50000">
              <a:schemeClr val="accent1">
                <a:shade val="80000"/>
                <a:alpha val="50000"/>
                <a:hueOff val="276989"/>
                <a:satOff val="-6097"/>
                <a:lumOff val="23823"/>
                <a:alphaOff val="0"/>
                <a:satMod val="110000"/>
                <a:lumMod val="100000"/>
                <a:shade val="100000"/>
              </a:schemeClr>
            </a:gs>
            <a:gs pos="100000">
              <a:schemeClr val="accent1">
                <a:shade val="80000"/>
                <a:alpha val="50000"/>
                <a:hueOff val="276989"/>
                <a:satOff val="-6097"/>
                <a:lumOff val="2382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点击创新券</a:t>
          </a:r>
          <a:endParaRPr lang="zh-CN" altLang="en-US" sz="1100" kern="1200" dirty="0"/>
        </a:p>
      </dsp:txBody>
      <dsp:txXfrm>
        <a:off x="2268413" y="822749"/>
        <a:ext cx="764367" cy="764385"/>
      </dsp:txXfrm>
    </dsp:sp>
    <dsp:sp modelId="{5E500F86-2835-4381-A136-93382F6BB4C7}">
      <dsp:nvSpPr>
        <dsp:cNvPr id="0" name=""/>
        <dsp:cNvSpPr/>
      </dsp:nvSpPr>
      <dsp:spPr>
        <a:xfrm>
          <a:off x="2348344" y="1633882"/>
          <a:ext cx="218467" cy="218324"/>
        </a:xfrm>
        <a:prstGeom prst="ellipse">
          <a:avLst/>
        </a:prstGeom>
        <a:gradFill rotWithShape="0">
          <a:gsLst>
            <a:gs pos="0">
              <a:schemeClr val="accent1">
                <a:shade val="80000"/>
                <a:alpha val="50000"/>
                <a:hueOff val="184659"/>
                <a:satOff val="-4065"/>
                <a:lumOff val="15882"/>
                <a:alphaOff val="0"/>
                <a:satMod val="103000"/>
                <a:lumMod val="102000"/>
                <a:tint val="94000"/>
              </a:schemeClr>
            </a:gs>
            <a:gs pos="50000">
              <a:schemeClr val="accent1">
                <a:shade val="80000"/>
                <a:alpha val="50000"/>
                <a:hueOff val="184659"/>
                <a:satOff val="-4065"/>
                <a:lumOff val="15882"/>
                <a:alphaOff val="0"/>
                <a:satMod val="110000"/>
                <a:lumMod val="100000"/>
                <a:shade val="100000"/>
              </a:schemeClr>
            </a:gs>
            <a:gs pos="100000">
              <a:schemeClr val="accent1">
                <a:shade val="80000"/>
                <a:alpha val="50000"/>
                <a:hueOff val="184659"/>
                <a:satOff val="-4065"/>
                <a:lumOff val="1588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212B46D3-C1B1-4B99-A27D-BB2F0D1476EE}">
      <dsp:nvSpPr>
        <dsp:cNvPr id="0" name=""/>
        <dsp:cNvSpPr/>
      </dsp:nvSpPr>
      <dsp:spPr>
        <a:xfrm>
          <a:off x="1536125" y="1259564"/>
          <a:ext cx="764367" cy="764385"/>
        </a:xfrm>
        <a:prstGeom prst="ellipse">
          <a:avLst/>
        </a:prstGeom>
        <a:gradFill rotWithShape="0">
          <a:gsLst>
            <a:gs pos="0">
              <a:schemeClr val="accent1">
                <a:shade val="80000"/>
                <a:alpha val="50000"/>
                <a:hueOff val="92330"/>
                <a:satOff val="-2032"/>
                <a:lumOff val="7941"/>
                <a:alphaOff val="0"/>
                <a:satMod val="103000"/>
                <a:lumMod val="102000"/>
                <a:tint val="94000"/>
              </a:schemeClr>
            </a:gs>
            <a:gs pos="50000">
              <a:schemeClr val="accent1">
                <a:shade val="80000"/>
                <a:alpha val="50000"/>
                <a:hueOff val="92330"/>
                <a:satOff val="-2032"/>
                <a:lumOff val="7941"/>
                <a:alphaOff val="0"/>
                <a:satMod val="110000"/>
                <a:lumMod val="100000"/>
                <a:shade val="100000"/>
              </a:schemeClr>
            </a:gs>
            <a:gs pos="100000">
              <a:schemeClr val="accent1">
                <a:shade val="80000"/>
                <a:alpha val="50000"/>
                <a:hueOff val="92330"/>
                <a:satOff val="-2032"/>
                <a:lumOff val="7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按照流程</a:t>
          </a:r>
          <a:endParaRPr lang="zh-CN" altLang="en-US" sz="1100" kern="1200" dirty="0"/>
        </a:p>
      </dsp:txBody>
      <dsp:txXfrm>
        <a:off x="1536125" y="1259564"/>
        <a:ext cx="764367" cy="764385"/>
      </dsp:txXfrm>
    </dsp:sp>
    <dsp:sp modelId="{9E558D8F-71E1-46BE-8213-DEE66FBA1023}">
      <dsp:nvSpPr>
        <dsp:cNvPr id="0" name=""/>
        <dsp:cNvSpPr/>
      </dsp:nvSpPr>
      <dsp:spPr>
        <a:xfrm>
          <a:off x="6031681" y="498604"/>
          <a:ext cx="1408928" cy="1408673"/>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兑付</a:t>
          </a:r>
          <a:endParaRPr lang="zh-CN" altLang="en-US" sz="2300" kern="1200" dirty="0"/>
        </a:p>
      </dsp:txBody>
      <dsp:txXfrm>
        <a:off x="6031681" y="498604"/>
        <a:ext cx="1408928" cy="1408673"/>
      </dsp:txXfrm>
    </dsp:sp>
    <dsp:sp modelId="{6557C849-88C2-40DB-B4B2-F44548BE0660}">
      <dsp:nvSpPr>
        <dsp:cNvPr id="0" name=""/>
        <dsp:cNvSpPr/>
      </dsp:nvSpPr>
      <dsp:spPr>
        <a:xfrm>
          <a:off x="1280015" y="2095479"/>
          <a:ext cx="1831607" cy="48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 </a:t>
          </a:r>
          <a:endParaRPr lang="zh-CN" altLang="en-US" sz="2300" kern="1200" dirty="0"/>
        </a:p>
      </dsp:txBody>
      <dsp:txXfrm>
        <a:off x="1280015" y="2095479"/>
        <a:ext cx="1831607" cy="4826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C6ECF-0DCE-452F-82E3-D4BB50DA8AA0}">
      <dsp:nvSpPr>
        <dsp:cNvPr id="0" name=""/>
        <dsp:cNvSpPr/>
      </dsp:nvSpPr>
      <dsp:spPr>
        <a:xfrm>
          <a:off x="3806"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注册</a:t>
          </a:r>
          <a:endParaRPr lang="zh-CN" altLang="en-US" sz="1600" kern="1200" dirty="0"/>
        </a:p>
      </dsp:txBody>
      <dsp:txXfrm>
        <a:off x="3806" y="571441"/>
        <a:ext cx="1030581" cy="1384416"/>
      </dsp:txXfrm>
    </dsp:sp>
    <dsp:sp modelId="{861DD7E7-1740-46D9-944C-7613069E31DE}">
      <dsp:nvSpPr>
        <dsp:cNvPr id="0" name=""/>
        <dsp:cNvSpPr/>
      </dsp:nvSpPr>
      <dsp:spPr>
        <a:xfrm>
          <a:off x="1137447"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137447" y="1135857"/>
        <a:ext cx="218483" cy="255584"/>
      </dsp:txXfrm>
    </dsp:sp>
    <dsp:sp modelId="{F98A0E2C-9F11-4EFA-BDE4-FE0934778626}">
      <dsp:nvSpPr>
        <dsp:cNvPr id="0" name=""/>
        <dsp:cNvSpPr/>
      </dsp:nvSpPr>
      <dsp:spPr>
        <a:xfrm>
          <a:off x="1446621"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身份认定</a:t>
          </a:r>
          <a:endParaRPr lang="zh-CN" altLang="en-US" sz="1600" kern="1200" dirty="0"/>
        </a:p>
      </dsp:txBody>
      <dsp:txXfrm>
        <a:off x="1446621" y="571441"/>
        <a:ext cx="1030581" cy="1384416"/>
      </dsp:txXfrm>
    </dsp:sp>
    <dsp:sp modelId="{AC4BDEC0-F115-433B-92E6-40E960866ED0}">
      <dsp:nvSpPr>
        <dsp:cNvPr id="0" name=""/>
        <dsp:cNvSpPr/>
      </dsp:nvSpPr>
      <dsp:spPr>
        <a:xfrm>
          <a:off x="2580261"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2580261" y="1135857"/>
        <a:ext cx="218483" cy="255584"/>
      </dsp:txXfrm>
    </dsp:sp>
    <dsp:sp modelId="{4C5827A6-2A1F-48E0-9501-2B27521A05E3}">
      <dsp:nvSpPr>
        <dsp:cNvPr id="0" name=""/>
        <dsp:cNvSpPr/>
      </dsp:nvSpPr>
      <dsp:spPr>
        <a:xfrm>
          <a:off x="2889436"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签订承诺书</a:t>
          </a:r>
          <a:endParaRPr lang="zh-CN" altLang="en-US" sz="1600" kern="1200" dirty="0"/>
        </a:p>
      </dsp:txBody>
      <dsp:txXfrm>
        <a:off x="2889436" y="571441"/>
        <a:ext cx="1030581" cy="1384416"/>
      </dsp:txXfrm>
    </dsp:sp>
    <dsp:sp modelId="{0D5C0F92-53C4-4F63-8444-C32322A39557}">
      <dsp:nvSpPr>
        <dsp:cNvPr id="0" name=""/>
        <dsp:cNvSpPr/>
      </dsp:nvSpPr>
      <dsp:spPr>
        <a:xfrm>
          <a:off x="4023076"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4023076" y="1135857"/>
        <a:ext cx="218483" cy="255584"/>
      </dsp:txXfrm>
    </dsp:sp>
    <dsp:sp modelId="{E0A85011-ABBA-4361-9023-A73D83F31614}">
      <dsp:nvSpPr>
        <dsp:cNvPr id="0" name=""/>
        <dsp:cNvSpPr/>
      </dsp:nvSpPr>
      <dsp:spPr>
        <a:xfrm>
          <a:off x="4332251"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项目立项书</a:t>
          </a:r>
          <a:endParaRPr lang="zh-CN" altLang="en-US" sz="1600" kern="1200" dirty="0"/>
        </a:p>
      </dsp:txBody>
      <dsp:txXfrm>
        <a:off x="4332251" y="571441"/>
        <a:ext cx="1030581" cy="1384416"/>
      </dsp:txXfrm>
    </dsp:sp>
    <dsp:sp modelId="{F0429376-AF12-44BB-B492-C9867C0A4000}">
      <dsp:nvSpPr>
        <dsp:cNvPr id="0" name=""/>
        <dsp:cNvSpPr/>
      </dsp:nvSpPr>
      <dsp:spPr>
        <a:xfrm>
          <a:off x="5465891"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5465891" y="1135857"/>
        <a:ext cx="218483" cy="255584"/>
      </dsp:txXfrm>
    </dsp:sp>
    <dsp:sp modelId="{ED54FC35-C897-43E7-81D9-BF519B619D81}">
      <dsp:nvSpPr>
        <dsp:cNvPr id="0" name=""/>
        <dsp:cNvSpPr/>
      </dsp:nvSpPr>
      <dsp:spPr>
        <a:xfrm>
          <a:off x="5775065"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登录平台预约仪器</a:t>
          </a:r>
          <a:endParaRPr lang="zh-CN" altLang="en-US" sz="1600" kern="1200" dirty="0"/>
        </a:p>
      </dsp:txBody>
      <dsp:txXfrm>
        <a:off x="5775065" y="571441"/>
        <a:ext cx="1030581" cy="1384416"/>
      </dsp:txXfrm>
    </dsp:sp>
    <dsp:sp modelId="{4C6C680A-D0FC-404B-9CFE-FAE0E1E1DDC6}">
      <dsp:nvSpPr>
        <dsp:cNvPr id="0" name=""/>
        <dsp:cNvSpPr/>
      </dsp:nvSpPr>
      <dsp:spPr>
        <a:xfrm>
          <a:off x="6908706"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6908706" y="1135857"/>
        <a:ext cx="218483" cy="255584"/>
      </dsp:txXfrm>
    </dsp:sp>
    <dsp:sp modelId="{19C91CA0-C9D7-418B-BF43-11E20006AA53}">
      <dsp:nvSpPr>
        <dsp:cNvPr id="0" name=""/>
        <dsp:cNvSpPr/>
      </dsp:nvSpPr>
      <dsp:spPr>
        <a:xfrm>
          <a:off x="7217880"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领取本次抵扣使用的创新券</a:t>
          </a:r>
          <a:endParaRPr lang="zh-CN" altLang="en-US" sz="1600" kern="1200" dirty="0"/>
        </a:p>
      </dsp:txBody>
      <dsp:txXfrm>
        <a:off x="7217880" y="571441"/>
        <a:ext cx="1030581" cy="1384416"/>
      </dsp:txXfrm>
    </dsp:sp>
    <dsp:sp modelId="{7E21B021-418D-4ADD-9143-527DA48056D6}">
      <dsp:nvSpPr>
        <dsp:cNvPr id="0" name=""/>
        <dsp:cNvSpPr/>
      </dsp:nvSpPr>
      <dsp:spPr>
        <a:xfrm>
          <a:off x="8351520"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8351520" y="1135857"/>
        <a:ext cx="218483" cy="255584"/>
      </dsp:txXfrm>
    </dsp:sp>
    <dsp:sp modelId="{03B38215-0762-4F45-9BB3-08BEC8DFCF8F}">
      <dsp:nvSpPr>
        <dsp:cNvPr id="0" name=""/>
        <dsp:cNvSpPr/>
      </dsp:nvSpPr>
      <dsp:spPr>
        <a:xfrm>
          <a:off x="8660695"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测试完成后通过省平台支付给管理单位</a:t>
          </a:r>
          <a:endParaRPr lang="zh-CN" altLang="en-US" sz="1600" kern="1200" dirty="0"/>
        </a:p>
      </dsp:txBody>
      <dsp:txXfrm>
        <a:off x="8660695" y="571441"/>
        <a:ext cx="1030581" cy="1384416"/>
      </dsp:txXfrm>
    </dsp:sp>
    <dsp:sp modelId="{274AE1DD-4661-4E93-A63B-090E503E89B2}">
      <dsp:nvSpPr>
        <dsp:cNvPr id="0" name=""/>
        <dsp:cNvSpPr/>
      </dsp:nvSpPr>
      <dsp:spPr>
        <a:xfrm>
          <a:off x="9794335" y="1135857"/>
          <a:ext cx="218483" cy="255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9794335" y="1135857"/>
        <a:ext cx="218483" cy="255584"/>
      </dsp:txXfrm>
    </dsp:sp>
    <dsp:sp modelId="{107E2F19-5C98-432E-9B2F-EC364A83DEB4}">
      <dsp:nvSpPr>
        <dsp:cNvPr id="0" name=""/>
        <dsp:cNvSpPr/>
      </dsp:nvSpPr>
      <dsp:spPr>
        <a:xfrm>
          <a:off x="10103510" y="571441"/>
          <a:ext cx="1030581" cy="138441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评价</a:t>
          </a:r>
          <a:endParaRPr lang="zh-CN" altLang="en-US" sz="1600" kern="1200" dirty="0"/>
        </a:p>
      </dsp:txBody>
      <dsp:txXfrm>
        <a:off x="10103510" y="571441"/>
        <a:ext cx="1030581" cy="138441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extLst>
      <p:ext uri="{BB962C8B-B14F-4D97-AF65-F5344CB8AC3E}">
        <p14:creationId xmlns="" xmlns:p14="http://schemas.microsoft.com/office/powerpoint/2010/main" val="398455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 xmlns:p14="http://schemas.microsoft.com/office/powerpoint/2010/main" val="52783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 xmlns:p14="http://schemas.microsoft.com/office/powerpoint/2010/main" val="36468771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image" Target="../media/image1.jpe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blipFill>
          <a:blip r:embed="rId15" cstate="print"/>
          <a:stretch>
            <a:fillRect/>
          </a:stretch>
        </a:blipFill>
        <a:effectLst/>
      </p:bgPr>
    </p:bg>
    <p:spTree>
      <p:nvGrpSpPr>
        <p:cNvPr id="1" name=""/>
        <p:cNvGrpSpPr/>
        <p:nvPr/>
      </p:nvGrpSpPr>
      <p:grpSpPr>
        <a:xfrm>
          <a:off x="0" y="0"/>
          <a:ext cx="0" cy="0"/>
          <a:chOff x="0" y="0"/>
          <a:chExt cx="0" cy="0"/>
        </a:xfrm>
      </p:grpSpPr>
      <p:pic>
        <p:nvPicPr>
          <p:cNvPr id="101" name="图片 100"/>
          <p:cNvPicPr/>
          <p:nvPr userDrawn="1"/>
        </p:nvPicPr>
        <p:blipFill>
          <a:blip r:embed="rId15" cstate="print"/>
          <a:stretch>
            <a:fillRect/>
          </a:stretch>
        </p:blipFill>
        <p:spPr>
          <a:xfrm>
            <a:off x="0" y="0"/>
            <a:ext cx="12192000" cy="6858635"/>
          </a:xfrm>
          <a:prstGeom prst="rect">
            <a:avLst/>
          </a:prstGeom>
          <a:noFill/>
          <a:ln w="9525">
            <a:noFill/>
          </a:ln>
        </p:spPr>
      </p:pic>
      <p:grpSp>
        <p:nvGrpSpPr>
          <p:cNvPr id="38" name="组合 37"/>
          <p:cNvGrpSpPr/>
          <p:nvPr>
            <p:custDataLst>
              <p:tags r:id="rId1"/>
            </p:custDataLst>
          </p:nvPr>
        </p:nvGrpSpPr>
        <p:grpSpPr>
          <a:xfrm>
            <a:off x="977939" y="1234118"/>
            <a:ext cx="3289333" cy="4084019"/>
            <a:chOff x="624660" y="461913"/>
            <a:chExt cx="3289333" cy="4524102"/>
          </a:xfrm>
        </p:grpSpPr>
        <p:cxnSp>
          <p:nvCxnSpPr>
            <p:cNvPr id="23" name="直接连接符 22"/>
            <p:cNvCxnSpPr/>
            <p:nvPr>
              <p:custDataLst>
                <p:tags r:id="rId9"/>
              </p:custDataLst>
            </p:nvPr>
          </p:nvCxnSpPr>
          <p:spPr>
            <a:xfrm flipV="1">
              <a:off x="3864990" y="461913"/>
              <a:ext cx="0" cy="802693"/>
            </a:xfrm>
            <a:prstGeom prst="line">
              <a:avLst/>
            </a:prstGeom>
            <a:ln w="104775">
              <a:solidFill>
                <a:schemeClr val="bg2"/>
              </a:solidFill>
            </a:ln>
          </p:spPr>
          <p:style>
            <a:lnRef idx="1">
              <a:schemeClr val="dk1"/>
            </a:lnRef>
            <a:fillRef idx="0">
              <a:schemeClr val="dk1"/>
            </a:fillRef>
            <a:effectRef idx="0">
              <a:schemeClr val="dk1"/>
            </a:effectRef>
            <a:fontRef idx="minor">
              <a:schemeClr val="tx1"/>
            </a:fontRef>
          </p:style>
        </p:cxnSp>
        <p:cxnSp>
          <p:nvCxnSpPr>
            <p:cNvPr id="29" name="直接连接符 28"/>
            <p:cNvCxnSpPr/>
            <p:nvPr>
              <p:custDataLst>
                <p:tags r:id="rId10"/>
              </p:custDataLst>
            </p:nvPr>
          </p:nvCxnSpPr>
          <p:spPr>
            <a:xfrm flipH="1" flipV="1">
              <a:off x="624660" y="461913"/>
              <a:ext cx="3289333" cy="9427"/>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1"/>
              </p:custDataLst>
            </p:nvPr>
          </p:nvCxnSpPr>
          <p:spPr>
            <a:xfrm>
              <a:off x="669925" y="461913"/>
              <a:ext cx="0" cy="4524102"/>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2"/>
              </p:custDataLst>
            </p:nvPr>
          </p:nvCxnSpPr>
          <p:spPr>
            <a:xfrm>
              <a:off x="624660" y="4986015"/>
              <a:ext cx="3289333" cy="0"/>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3"/>
              </p:custDataLst>
            </p:nvPr>
          </p:nvCxnSpPr>
          <p:spPr>
            <a:xfrm flipV="1">
              <a:off x="3864990" y="3252247"/>
              <a:ext cx="0" cy="1733768"/>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801" name="副标题 2"/>
          <p:cNvSpPr>
            <a:spLocks noGrp="1"/>
          </p:cNvSpPr>
          <p:nvPr>
            <p:ph type="subTitle" idx="1" hasCustomPrompt="1"/>
            <p:custDataLst>
              <p:tags r:id="rId2"/>
            </p:custDataLst>
          </p:nvPr>
        </p:nvSpPr>
        <p:spPr>
          <a:xfrm>
            <a:off x="1262906" y="3229891"/>
            <a:ext cx="4910153" cy="524546"/>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3"/>
            </p:custDataLst>
          </p:nvPr>
        </p:nvSpPr>
        <p:spPr>
          <a:xfrm>
            <a:off x="1263015" y="2071370"/>
            <a:ext cx="4910455" cy="1108710"/>
          </a:xfrm>
        </p:spPr>
        <p:txBody>
          <a:bodyPr anchor="b">
            <a:noAutofit/>
          </a:bodyPr>
          <a:lstStyle>
            <a:lvl1pPr algn="l">
              <a:defRPr sz="6000">
                <a:solidFill>
                  <a:schemeClr val="bg1"/>
                </a:solidFill>
              </a:defRPr>
            </a:lvl1pPr>
          </a:lstStyle>
          <a:p>
            <a:r>
              <a:rPr lang="zh-CN" altLang="en-US" dirty="0"/>
              <a:t>编辑标题</a:t>
            </a:r>
          </a:p>
        </p:txBody>
      </p:sp>
      <p:sp>
        <p:nvSpPr>
          <p:cNvPr id="12" name="文本占位符 13"/>
          <p:cNvSpPr>
            <a:spLocks noGrp="1"/>
          </p:cNvSpPr>
          <p:nvPr>
            <p:ph type="body" sz="quarter" idx="10" hasCustomPrompt="1"/>
            <p:custDataLst>
              <p:tags r:id="rId4"/>
            </p:custDataLst>
          </p:nvPr>
        </p:nvSpPr>
        <p:spPr>
          <a:xfrm>
            <a:off x="1262907" y="4009269"/>
            <a:ext cx="2160000" cy="432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编辑正文</a:t>
            </a:r>
            <a:endParaRPr lang="en-US" altLang="zh-CN" dirty="0"/>
          </a:p>
        </p:txBody>
      </p:sp>
      <p:sp>
        <p:nvSpPr>
          <p:cNvPr id="13" name="文本占位符 13"/>
          <p:cNvSpPr>
            <a:spLocks noGrp="1"/>
          </p:cNvSpPr>
          <p:nvPr>
            <p:ph type="body" sz="quarter" idx="11" hasCustomPrompt="1"/>
            <p:custDataLst>
              <p:tags r:id="rId5"/>
            </p:custDataLst>
          </p:nvPr>
        </p:nvSpPr>
        <p:spPr>
          <a:xfrm>
            <a:off x="1262907" y="4483527"/>
            <a:ext cx="2160000" cy="432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编辑正文</a:t>
            </a:r>
          </a:p>
        </p:txBody>
      </p:sp>
      <p:sp>
        <p:nvSpPr>
          <p:cNvPr id="2" name="日期占位符 1"/>
          <p:cNvSpPr>
            <a:spLocks noGrp="1"/>
          </p:cNvSpPr>
          <p:nvPr>
            <p:ph type="dt" sz="half" idx="12"/>
            <p:custDataLst>
              <p:tags r:id="rId6"/>
            </p:custDataLst>
          </p:nvPr>
        </p:nvSpPr>
        <p:spPr/>
        <p:txBody>
          <a:bodyPr/>
          <a:lstStyle/>
          <a:p>
            <a:fld id="{760FBDFE-C587-4B4C-A407-44438C67B59E}" type="datetime2">
              <a:rPr lang="zh-CN" altLang="en-US" smtClean="0"/>
              <a:pPr/>
              <a:t>2021年11月1日 Monday</a:t>
            </a:fld>
            <a:endParaRPr lang="zh-CN" altLang="en-US"/>
          </a:p>
        </p:txBody>
      </p:sp>
      <p:sp>
        <p:nvSpPr>
          <p:cNvPr id="3" name="页脚占位符 2"/>
          <p:cNvSpPr>
            <a:spLocks noGrp="1"/>
          </p:cNvSpPr>
          <p:nvPr>
            <p:ph type="ftr" sz="quarter" idx="13"/>
            <p:custDataLst>
              <p:tags r:id="rId7"/>
            </p:custDataLst>
          </p:nvPr>
        </p:nvSpPr>
        <p:spPr/>
        <p:txBody>
          <a:bodyPr/>
          <a:lstStyle/>
          <a:p>
            <a:endParaRPr lang="zh-CN" altLang="en-US" dirty="0"/>
          </a:p>
        </p:txBody>
      </p:sp>
      <p:sp>
        <p:nvSpPr>
          <p:cNvPr id="4" name="灯片编号占位符 3"/>
          <p:cNvSpPr>
            <a:spLocks noGrp="1"/>
          </p:cNvSpPr>
          <p:nvPr>
            <p:ph type="sldNum" sz="quarter" idx="14"/>
            <p:custDataLst>
              <p:tags r:id="rId8"/>
            </p:custDataLst>
          </p:nvPr>
        </p:nvSpPr>
        <p:spPr/>
        <p:txBody>
          <a:bodyPr/>
          <a:lstStyle/>
          <a:p>
            <a:fld id="{49AE70B2-8BF9-45C0-BB95-33D1B9D3A854}" type="slidenum">
              <a:rPr lang="zh-CN" altLang="en-US" smtClean="0"/>
              <a:pPr/>
              <a:t>‹#›</a:t>
            </a:fld>
            <a:endParaRPr lang="zh-CN" altLang="en-US"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2">
              <a:rPr lang="zh-CN" altLang="en-US" smtClean="0"/>
              <a:pPr/>
              <a:t>2021年11月1日 Monday</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a:blip r:embed="rId7" cstate="print"/>
          <a:stretch>
            <a:fillRect/>
          </a:stretch>
        </a:blipFill>
        <a:effectLst/>
      </p:bgPr>
    </p:bg>
    <p:spTree>
      <p:nvGrpSpPr>
        <p:cNvPr id="1" name=""/>
        <p:cNvGrpSpPr/>
        <p:nvPr/>
      </p:nvGrpSpPr>
      <p:grpSpPr>
        <a:xfrm>
          <a:off x="0" y="0"/>
          <a:ext cx="0" cy="0"/>
          <a:chOff x="0" y="0"/>
          <a:chExt cx="0" cy="0"/>
        </a:xfrm>
      </p:grpSpPr>
      <p:pic>
        <p:nvPicPr>
          <p:cNvPr id="102" name="图片 101"/>
          <p:cNvPicPr/>
          <p:nvPr userDrawn="1"/>
        </p:nvPicPr>
        <p:blipFill>
          <a:blip r:embed="rId7" cstate="print"/>
          <a:stretch>
            <a:fillRect/>
          </a:stretch>
        </p:blipFill>
        <p:spPr>
          <a:xfrm>
            <a:off x="0" y="80010"/>
            <a:ext cx="12192000" cy="6697980"/>
          </a:xfrm>
          <a:prstGeom prst="rect">
            <a:avLst/>
          </a:prstGeom>
          <a:noFill/>
          <a:ln w="9525">
            <a:noFill/>
          </a:ln>
        </p:spPr>
      </p:pic>
      <p:sp>
        <p:nvSpPr>
          <p:cNvPr id="21" name="矩形 20"/>
          <p:cNvSpPr/>
          <p:nvPr>
            <p:custDataLst>
              <p:tags r:id="rId1"/>
            </p:custDataLst>
          </p:nvPr>
        </p:nvSpPr>
        <p:spPr>
          <a:xfrm rot="2700000">
            <a:off x="3823199" y="1130306"/>
            <a:ext cx="4545601" cy="4545601"/>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ctrTitle" hasCustomPrompt="1"/>
            <p:custDataLst>
              <p:tags r:id="rId2"/>
            </p:custDataLst>
          </p:nvPr>
        </p:nvSpPr>
        <p:spPr>
          <a:xfrm>
            <a:off x="3812180" y="2670813"/>
            <a:ext cx="4567640" cy="1516375"/>
          </a:xfrm>
        </p:spPr>
        <p:txBody>
          <a:bodyPr anchor="b">
            <a:normAutofit/>
          </a:bodyPr>
          <a:lstStyle>
            <a:lvl1pPr marL="0" indent="0" algn="ctr">
              <a:buFont typeface="Arial" panose="020B0604020202020204" pitchFamily="34" charset="0"/>
              <a:buNone/>
              <a:defRPr sz="8000">
                <a:solidFill>
                  <a:schemeClr val="bg1"/>
                </a:solidFill>
              </a:defRPr>
            </a:lvl1pPr>
          </a:lstStyle>
          <a:p>
            <a:r>
              <a:rPr lang="zh-CN" altLang="en-US" dirty="0"/>
              <a:t>编辑标题</a:t>
            </a:r>
          </a:p>
        </p:txBody>
      </p:sp>
      <p:sp>
        <p:nvSpPr>
          <p:cNvPr id="2" name="日期占位符 1"/>
          <p:cNvSpPr>
            <a:spLocks noGrp="1"/>
          </p:cNvSpPr>
          <p:nvPr>
            <p:ph type="dt" sz="half" idx="19"/>
            <p:custDataLst>
              <p:tags r:id="rId3"/>
            </p:custDataLst>
          </p:nvPr>
        </p:nvSpPr>
        <p:spPr/>
        <p:txBody>
          <a:bodyPr/>
          <a:lstStyle/>
          <a:p>
            <a:fld id="{760FBDFE-C587-4B4C-A407-44438C67B59E}" type="datetime2">
              <a:rPr lang="zh-CN" altLang="en-US" smtClean="0"/>
              <a:pPr/>
              <a:t>2021年11月1日 Monday</a:t>
            </a:fld>
            <a:endParaRPr lang="zh-CN" altLang="en-US"/>
          </a:p>
        </p:txBody>
      </p:sp>
      <p:sp>
        <p:nvSpPr>
          <p:cNvPr id="4" name="页脚占位符 3"/>
          <p:cNvSpPr>
            <a:spLocks noGrp="1"/>
          </p:cNvSpPr>
          <p:nvPr>
            <p:ph type="ftr" sz="quarter" idx="20"/>
            <p:custDataLst>
              <p:tags r:id="rId4"/>
            </p:custDataLst>
          </p:nvPr>
        </p:nvSpPr>
        <p:spPr/>
        <p:txBody>
          <a:bodyPr/>
          <a:lstStyle/>
          <a:p>
            <a:endParaRPr lang="zh-CN" altLang="en-US" dirty="0"/>
          </a:p>
        </p:txBody>
      </p:sp>
      <p:sp>
        <p:nvSpPr>
          <p:cNvPr id="5" name="灯片编号占位符 4"/>
          <p:cNvSpPr>
            <a:spLocks noGrp="1"/>
          </p:cNvSpPr>
          <p:nvPr>
            <p:ph type="sldNum" sz="quarter" idx="21"/>
            <p:custDataLst>
              <p:tags r:id="rId5"/>
            </p:custDataLst>
          </p:nvPr>
        </p:nvSpPr>
        <p:spPr/>
        <p:txBody>
          <a:bodyPr/>
          <a:lstStyle/>
          <a:p>
            <a:fld id="{49AE70B2-8BF9-45C0-BB95-33D1B9D3A854}" type="slidenum">
              <a:rPr lang="zh-CN" altLang="en-US" smtClean="0"/>
              <a:pPr/>
              <a:t>‹#›</a:t>
            </a:fld>
            <a:endParaRPr lang="zh-CN" altLang="en-US"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8688289" y="322661"/>
            <a:ext cx="2880321" cy="461665"/>
          </a:xfrm>
          <a:prstGeom prst="rect">
            <a:avLst/>
          </a:prstGeom>
          <a:noFill/>
        </p:spPr>
        <p:txBody>
          <a:bodyPr wrap="square" rtlCol="0">
            <a:spAutoFit/>
          </a:bodyPr>
          <a:lstStyle/>
          <a:p>
            <a:pPr algn="ctr"/>
            <a:r>
              <a:rPr lang="en-US" altLang="zh-CN" sz="24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2400" b="1" i="1" dirty="0">
              <a:solidFill>
                <a:schemeClr val="tx2"/>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 xmlns:p14="http://schemas.microsoft.com/office/powerpoint/2010/main" val="127262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8688289" y="322661"/>
            <a:ext cx="2880321" cy="461665"/>
          </a:xfrm>
          <a:prstGeom prst="rect">
            <a:avLst/>
          </a:prstGeom>
          <a:noFill/>
        </p:spPr>
        <p:txBody>
          <a:bodyPr wrap="square" rtlCol="0">
            <a:spAutoFit/>
          </a:bodyPr>
          <a:lstStyle/>
          <a:p>
            <a:pPr algn="ctr"/>
            <a:r>
              <a:rPr lang="en-US" altLang="zh-CN" sz="24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2400" b="1" i="1" dirty="0">
              <a:solidFill>
                <a:schemeClr val="tx2"/>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 xmlns:p14="http://schemas.microsoft.com/office/powerpoint/2010/main" val="1985237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8688289" y="322661"/>
            <a:ext cx="2880321" cy="461665"/>
          </a:xfrm>
          <a:prstGeom prst="rect">
            <a:avLst/>
          </a:prstGeom>
          <a:noFill/>
        </p:spPr>
        <p:txBody>
          <a:bodyPr wrap="square" rtlCol="0">
            <a:spAutoFit/>
          </a:bodyPr>
          <a:lstStyle/>
          <a:p>
            <a:pPr algn="ctr"/>
            <a:r>
              <a:rPr lang="en-US" altLang="zh-CN" sz="24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2400" b="1" i="1" dirty="0">
              <a:solidFill>
                <a:schemeClr val="tx2"/>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 xmlns:p14="http://schemas.microsoft.com/office/powerpoint/2010/main" val="3232460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custDataLst>
              <p:tags r:id="rId1"/>
            </p:custDataLst>
          </p:nvPr>
        </p:nvSpPr>
        <p:spPr>
          <a:xfrm rot="5400000">
            <a:off x="3066365" y="-2203650"/>
            <a:ext cx="6015032" cy="11220237"/>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2"/>
            </p:custDataLst>
          </p:nvPr>
        </p:nvSpPr>
        <p:spPr>
          <a:xfrm>
            <a:off x="669881" y="902714"/>
            <a:ext cx="10872000" cy="5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2">
              <a:rPr lang="zh-CN" altLang="en-US" smtClean="0"/>
              <a:pPr/>
              <a:t>2021年11月1日 Monday</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12" name="矩形 11"/>
          <p:cNvSpPr/>
          <p:nvPr>
            <p:custDataLst>
              <p:tags r:id="rId1"/>
            </p:custDataLst>
          </p:nvPr>
        </p:nvSpPr>
        <p:spPr>
          <a:xfrm rot="2700000">
            <a:off x="3823199" y="1130306"/>
            <a:ext cx="4545601" cy="4545601"/>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2"/>
            </p:custDataLst>
          </p:nvPr>
        </p:nvSpPr>
        <p:spPr>
          <a:xfrm>
            <a:off x="6096001" y="-2039"/>
            <a:ext cx="6095998" cy="6858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hasCustomPrompt="1"/>
            <p:custDataLst>
              <p:tags r:id="rId3"/>
            </p:custDataLst>
          </p:nvPr>
        </p:nvSpPr>
        <p:spPr>
          <a:xfrm>
            <a:off x="3847411" y="2940530"/>
            <a:ext cx="4496490" cy="895350"/>
          </a:xfrm>
        </p:spPr>
        <p:txBody>
          <a:bodyPr anchor="b">
            <a:normAutofit/>
          </a:bodyPr>
          <a:lstStyle>
            <a:lvl1pPr algn="ctr">
              <a:defRPr sz="3600" b="1">
                <a:solidFill>
                  <a:schemeClr val="tx1">
                    <a:lumMod val="85000"/>
                    <a:lumOff val="15000"/>
                  </a:schemeClr>
                </a:solidFill>
              </a:defRPr>
            </a:lvl1pPr>
          </a:lstStyle>
          <a:p>
            <a:r>
              <a:rPr lang="zh-CN" altLang="en-US" dirty="0"/>
              <a:t>单击此处编辑标题</a:t>
            </a:r>
          </a:p>
        </p:txBody>
      </p:sp>
      <p:sp>
        <p:nvSpPr>
          <p:cNvPr id="21" name="文本占位符 2"/>
          <p:cNvSpPr>
            <a:spLocks noGrp="1"/>
          </p:cNvSpPr>
          <p:nvPr>
            <p:ph type="body" idx="1" hasCustomPrompt="1"/>
            <p:custDataLst>
              <p:tags r:id="rId4"/>
            </p:custDataLst>
          </p:nvPr>
        </p:nvSpPr>
        <p:spPr>
          <a:xfrm>
            <a:off x="3848586" y="3879424"/>
            <a:ext cx="4494828" cy="783745"/>
          </a:xfrm>
        </p:spPr>
        <p:txBody>
          <a:bodyPr anchor="t">
            <a:normAutofit/>
          </a:bodyPr>
          <a:lstStyle>
            <a:lvl1pPr marL="0" indent="0" algn="ctr">
              <a:lnSpc>
                <a:spcPct val="100000"/>
              </a:lnSpc>
              <a:buNone/>
              <a:defRPr sz="18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单击此处编辑正文</a:t>
            </a:r>
            <a:endParaRPr lang="en-US" dirty="0"/>
          </a:p>
        </p:txBody>
      </p:sp>
      <p:sp>
        <p:nvSpPr>
          <p:cNvPr id="2" name="日期占位符 1"/>
          <p:cNvSpPr>
            <a:spLocks noGrp="1"/>
          </p:cNvSpPr>
          <p:nvPr>
            <p:ph type="dt" sz="half" idx="10"/>
            <p:custDataLst>
              <p:tags r:id="rId5"/>
            </p:custDataLst>
          </p:nvPr>
        </p:nvSpPr>
        <p:spPr/>
        <p:txBody>
          <a:bodyPr/>
          <a:lstStyle/>
          <a:p>
            <a:fld id="{760FBDFE-C587-4B4C-A407-44438C67B59E}" type="datetime2">
              <a:rPr lang="zh-CN" altLang="en-US" smtClean="0"/>
              <a:pPr/>
              <a:t>2021年11月1日 Monday</a:t>
            </a:fld>
            <a:endParaRPr lang="zh-CN" altLang="en-US"/>
          </a:p>
        </p:txBody>
      </p:sp>
      <p:sp>
        <p:nvSpPr>
          <p:cNvPr id="3" name="页脚占位符 2"/>
          <p:cNvSpPr>
            <a:spLocks noGrp="1"/>
          </p:cNvSpPr>
          <p:nvPr>
            <p:ph type="ftr" sz="quarter" idx="11"/>
            <p:custDataLst>
              <p:tags r:id="rId6"/>
            </p:custDataLst>
          </p:nvPr>
        </p:nvSpPr>
        <p:spPr/>
        <p:txBody>
          <a:bodyPr/>
          <a:lstStyle/>
          <a:p>
            <a:endParaRPr lang="zh-CN" altLang="en-US" dirty="0"/>
          </a:p>
        </p:txBody>
      </p:sp>
      <p:sp>
        <p:nvSpPr>
          <p:cNvPr id="4" name="灯片编号占位符 3"/>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2">
              <a:rPr lang="zh-CN" altLang="en-US" smtClean="0"/>
              <a:pPr/>
              <a:t>2021年11月1日 Monday</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2">
              <a:rPr lang="zh-CN" altLang="en-US" smtClean="0"/>
              <a:pPr/>
              <a:t>2021年11月1日 Monday</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2">
              <a:rPr lang="zh-CN" altLang="en-US" smtClean="0"/>
              <a:pPr/>
              <a:t>2021年11月1日 Monday</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2">
              <a:rPr lang="zh-CN" altLang="en-US" smtClean="0"/>
              <a:pPr/>
              <a:t>2021年11月1日 Monday</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2">
              <a:rPr lang="zh-CN" altLang="en-US" smtClean="0"/>
              <a:pPr/>
              <a:t>2021年11月1日 Monday</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pPr/>
              <a:t>‹#›</a:t>
            </a:fld>
            <a:endParaRPr lang="zh-CN" alt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2">
              <a:rPr lang="zh-CN" altLang="en-US" smtClean="0"/>
              <a:pPr/>
              <a:t>2021年11月1日 Monday</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2">
              <a:rPr lang="zh-CN" altLang="en-US" smtClean="0"/>
              <a:pPr/>
              <a:t>2021年11月1日 Monday</a:t>
            </a:fld>
            <a:endParaRPr lang="zh-CN" altLang="en-US"/>
          </a:p>
        </p:txBody>
      </p:sp>
      <p:sp>
        <p:nvSpPr>
          <p:cNvPr id="5" name="页脚占位符 4"/>
          <p:cNvSpPr>
            <a:spLocks noGrp="1"/>
          </p:cNvSpPr>
          <p:nvPr>
            <p:ph type="ftr" sz="quarter" idx="3"/>
            <p:custDataLst>
              <p:tags r:id="rId1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115.xml"/><Relationship Id="rId7" Type="http://schemas.openxmlformats.org/officeDocument/2006/relationships/diagramQuickStyle" Target="../diagrams/quickStyle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2.xml"/><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3"/>
          <p:cNvSpPr>
            <a:spLocks noGrp="1"/>
          </p:cNvSpPr>
          <p:nvPr>
            <p:ph type="ctrTitle"/>
            <p:custDataLst>
              <p:tags r:id="rId3"/>
            </p:custDataLst>
          </p:nvPr>
        </p:nvSpPr>
        <p:spPr>
          <a:xfrm>
            <a:off x="1250842" y="2154555"/>
            <a:ext cx="14925783" cy="1005895"/>
          </a:xfrm>
        </p:spPr>
        <p:txBody>
          <a:bodyPr>
            <a:normAutofit/>
          </a:bodyPr>
          <a:lstStyle/>
          <a:p>
            <a:r>
              <a:rPr lang="zh-CN" altLang="en-US" sz="4800" dirty="0"/>
              <a:t>河南省科技创新劵</a:t>
            </a:r>
            <a:r>
              <a:rPr lang="zh-CN" altLang="en-US" sz="4800" dirty="0" smtClean="0"/>
              <a:t>政策</a:t>
            </a:r>
            <a:r>
              <a:rPr lang="zh-CN" altLang="en-US" sz="4800" dirty="0" smtClean="0">
                <a:sym typeface="+mn-ea"/>
              </a:rPr>
              <a:t>介绍</a:t>
            </a:r>
            <a:r>
              <a:rPr lang="en-US" altLang="zh-CN" sz="4800" dirty="0" smtClean="0"/>
              <a:t>            </a:t>
            </a:r>
            <a:endParaRPr lang="zh-CN" altLang="en-US" sz="4800" dirty="0"/>
          </a:p>
        </p:txBody>
      </p:sp>
      <p:sp>
        <p:nvSpPr>
          <p:cNvPr id="6" name="文本占位符 5"/>
          <p:cNvSpPr>
            <a:spLocks noGrp="1"/>
          </p:cNvSpPr>
          <p:nvPr>
            <p:ph type="body" sz="quarter" idx="10"/>
            <p:custDataLst>
              <p:tags r:id="rId4"/>
            </p:custDataLst>
          </p:nvPr>
        </p:nvSpPr>
        <p:spPr>
          <a:xfrm>
            <a:off x="1250842" y="3511429"/>
            <a:ext cx="2160000" cy="432000"/>
          </a:xfrm>
        </p:spPr>
        <p:txBody>
          <a:bodyPr>
            <a:normAutofit/>
          </a:bodyPr>
          <a:lstStyle/>
          <a:p>
            <a:r>
              <a:rPr lang="zh-CN" altLang="en-US" sz="2000" b="1" dirty="0"/>
              <a:t>主讲人</a:t>
            </a:r>
            <a:r>
              <a:rPr lang="zh-CN" altLang="en-US" sz="2000" dirty="0"/>
              <a:t>：</a:t>
            </a:r>
            <a:r>
              <a:rPr lang="zh-CN" altLang="en-US" sz="2000" b="1" dirty="0"/>
              <a:t>刘朝科</a:t>
            </a:r>
          </a:p>
        </p:txBody>
      </p:sp>
      <p:sp>
        <p:nvSpPr>
          <p:cNvPr id="11" name="日期占位符 10"/>
          <p:cNvSpPr>
            <a:spLocks noGrp="1"/>
          </p:cNvSpPr>
          <p:nvPr>
            <p:ph type="dt" sz="half" idx="12"/>
          </p:nvPr>
        </p:nvSpPr>
        <p:spPr>
          <a:xfrm>
            <a:off x="1251217" y="4384508"/>
            <a:ext cx="2700000" cy="316800"/>
          </a:xfrm>
        </p:spPr>
        <p:txBody>
          <a:bodyPr>
            <a:noAutofit/>
          </a:bodyPr>
          <a:lstStyle/>
          <a:p>
            <a:r>
              <a:rPr lang="en-US" altLang="zh-CN" sz="2000" dirty="0" smtClean="0">
                <a:solidFill>
                  <a:schemeClr val="bg1"/>
                </a:solidFill>
                <a:latin typeface="+mj-ea"/>
                <a:ea typeface="+mj-ea"/>
              </a:rPr>
              <a:t>2021</a:t>
            </a:r>
            <a:r>
              <a:rPr lang="zh-CN" altLang="en-US" sz="2000" dirty="0" smtClean="0">
                <a:solidFill>
                  <a:schemeClr val="bg1"/>
                </a:solidFill>
                <a:latin typeface="+mj-ea"/>
                <a:ea typeface="+mj-ea"/>
              </a:rPr>
              <a:t>年</a:t>
            </a:r>
            <a:r>
              <a:rPr lang="en-US" altLang="zh-CN" sz="2000" dirty="0" smtClean="0">
                <a:solidFill>
                  <a:schemeClr val="bg1"/>
                </a:solidFill>
                <a:latin typeface="+mj-ea"/>
                <a:ea typeface="+mj-ea"/>
              </a:rPr>
              <a:t>11</a:t>
            </a:r>
            <a:r>
              <a:rPr lang="zh-CN" altLang="en-US" sz="2000" dirty="0" smtClean="0">
                <a:solidFill>
                  <a:schemeClr val="bg1"/>
                </a:solidFill>
                <a:latin typeface="+mj-ea"/>
                <a:ea typeface="+mj-ea"/>
              </a:rPr>
              <a:t>月</a:t>
            </a:r>
            <a:r>
              <a:rPr lang="en-US" altLang="zh-CN" sz="2000" dirty="0" smtClean="0">
                <a:solidFill>
                  <a:schemeClr val="bg1"/>
                </a:solidFill>
                <a:latin typeface="+mj-ea"/>
                <a:ea typeface="+mj-ea"/>
              </a:rPr>
              <a:t>2</a:t>
            </a:r>
            <a:r>
              <a:rPr lang="zh-CN" altLang="en-US" sz="2000" dirty="0" smtClean="0">
                <a:solidFill>
                  <a:schemeClr val="bg1"/>
                </a:solidFill>
                <a:latin typeface="+mj-ea"/>
                <a:ea typeface="+mj-ea"/>
              </a:rPr>
              <a:t>日</a:t>
            </a:r>
            <a:r>
              <a:rPr lang="en-US" altLang="zh-CN" sz="2000" dirty="0" smtClean="0">
                <a:solidFill>
                  <a:schemeClr val="bg1"/>
                </a:solidFill>
                <a:latin typeface="+mj-ea"/>
                <a:ea typeface="+mj-ea"/>
              </a:rPr>
              <a:t>-4</a:t>
            </a:r>
            <a:r>
              <a:rPr lang="zh-CN" altLang="en-US" sz="2000" dirty="0" smtClean="0">
                <a:solidFill>
                  <a:schemeClr val="bg1"/>
                </a:solidFill>
                <a:latin typeface="+mj-ea"/>
                <a:ea typeface="+mj-ea"/>
              </a:rPr>
              <a:t>日</a:t>
            </a: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6</a:t>
            </a:r>
            <a:r>
              <a:rPr lang="zh-CN" altLang="en-US" dirty="0">
                <a:solidFill>
                  <a:srgbClr val="0070C0"/>
                </a:solidFill>
              </a:rPr>
              <a:t>、为什么对科研设施与仪器向社会开放共享进行双向</a:t>
            </a:r>
            <a:r>
              <a:rPr lang="zh-CN" altLang="en-US" dirty="0" smtClean="0">
                <a:solidFill>
                  <a:srgbClr val="0070C0"/>
                </a:solidFill>
              </a:rPr>
              <a:t>补贴</a:t>
            </a:r>
            <a:endParaRPr lang="zh-CN" altLang="en-US" dirty="0">
              <a:solidFill>
                <a:srgbClr val="0070C0"/>
              </a:solidFill>
            </a:endParaRPr>
          </a:p>
        </p:txBody>
      </p:sp>
      <p:graphicFrame>
        <p:nvGraphicFramePr>
          <p:cNvPr id="14" name="图示 13"/>
          <p:cNvGraphicFramePr/>
          <p:nvPr>
            <p:extLst>
              <p:ext uri="{D42A27DB-BD31-4B8C-83A1-F6EECF244321}">
                <p14:modId xmlns="" xmlns:p14="http://schemas.microsoft.com/office/powerpoint/2010/main" val="1330788540"/>
              </p:ext>
            </p:extLst>
          </p:nvPr>
        </p:nvGraphicFramePr>
        <p:xfrm>
          <a:off x="2171700" y="1214967"/>
          <a:ext cx="8153400" cy="4627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7</a:t>
            </a:r>
            <a:r>
              <a:rPr lang="zh-CN" altLang="en-US" dirty="0">
                <a:solidFill>
                  <a:srgbClr val="0070C0"/>
                </a:solidFill>
              </a:rPr>
              <a:t>、奖补方式是什么</a:t>
            </a:r>
          </a:p>
        </p:txBody>
      </p:sp>
      <p:sp>
        <p:nvSpPr>
          <p:cNvPr id="3" name="内容占位符 2"/>
          <p:cNvSpPr>
            <a:spLocks noGrp="1"/>
          </p:cNvSpPr>
          <p:nvPr>
            <p:ph idx="1"/>
            <p:custDataLst>
              <p:tags r:id="rId3"/>
            </p:custDataLst>
          </p:nvPr>
        </p:nvSpPr>
        <p:spPr>
          <a:xfrm>
            <a:off x="809582" y="1127446"/>
            <a:ext cx="9947318" cy="611505"/>
          </a:xfrm>
        </p:spPr>
        <p:txBody>
          <a:bodyPr>
            <a:noAutofit/>
          </a:bodyPr>
          <a:lstStyle/>
          <a:p>
            <a:pPr marL="0" indent="0">
              <a:lnSpc>
                <a:spcPct val="150000"/>
              </a:lnSpc>
              <a:buFont typeface="Wingdings" panose="05000000000000000000" charset="0"/>
              <a:buNone/>
            </a:pPr>
            <a:r>
              <a:rPr lang="zh-CN" altLang="en-US" sz="1900" b="1" dirty="0">
                <a:solidFill>
                  <a:schemeClr val="tx1"/>
                </a:solidFill>
                <a:latin typeface="微软雅黑" panose="020B0503020204020204" charset="-122"/>
                <a:cs typeface="微软雅黑" panose="020B0503020204020204" charset="-122"/>
              </a:rPr>
              <a:t>通过科技创新券，以电子券形式发放。自</a:t>
            </a:r>
            <a:r>
              <a:rPr lang="en-US" altLang="zh-CN" sz="1900" b="1" dirty="0">
                <a:solidFill>
                  <a:schemeClr val="tx1"/>
                </a:solidFill>
                <a:latin typeface="微软雅黑" panose="020B0503020204020204" charset="-122"/>
                <a:cs typeface="微软雅黑" panose="020B0503020204020204" charset="-122"/>
              </a:rPr>
              <a:t>2021</a:t>
            </a:r>
            <a:r>
              <a:rPr lang="zh-CN" altLang="en-US" sz="1900" b="1" dirty="0">
                <a:solidFill>
                  <a:schemeClr val="tx1"/>
                </a:solidFill>
                <a:latin typeface="微软雅黑" panose="020B0503020204020204" charset="-122"/>
                <a:cs typeface="微软雅黑" panose="020B0503020204020204" charset="-122"/>
              </a:rPr>
              <a:t>年起及以后完全采用科技创新券。</a:t>
            </a:r>
            <a:endParaRPr lang="zh-CN" altLang="en-US" sz="1900" b="1" i="1" dirty="0">
              <a:solidFill>
                <a:schemeClr val="tx1"/>
              </a:solidFill>
              <a:latin typeface="微软雅黑" panose="020B0503020204020204" charset="-122"/>
              <a:cs typeface="微软雅黑" panose="020B0503020204020204" charset="-122"/>
            </a:endParaRPr>
          </a:p>
        </p:txBody>
      </p:sp>
      <p:sp>
        <p:nvSpPr>
          <p:cNvPr id="6" name="矩形 5"/>
          <p:cNvSpPr/>
          <p:nvPr/>
        </p:nvSpPr>
        <p:spPr>
          <a:xfrm>
            <a:off x="1930400" y="1981199"/>
            <a:ext cx="1651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管理单位</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矩形 6"/>
          <p:cNvSpPr/>
          <p:nvPr/>
        </p:nvSpPr>
        <p:spPr>
          <a:xfrm>
            <a:off x="7785100" y="1981199"/>
            <a:ext cx="1651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用户</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矩形 7"/>
          <p:cNvSpPr/>
          <p:nvPr/>
        </p:nvSpPr>
        <p:spPr>
          <a:xfrm>
            <a:off x="1066800" y="3017341"/>
            <a:ext cx="3991018" cy="677108"/>
          </a:xfrm>
          <a:prstGeom prst="rect">
            <a:avLst/>
          </a:prstGeom>
        </p:spPr>
        <p:txBody>
          <a:bodyPr wrap="square">
            <a:spAutoFit/>
          </a:bodyPr>
          <a:lstStyle/>
          <a:p>
            <a:r>
              <a:rPr lang="zh-CN" altLang="zh-CN" sz="1900" b="1" kern="100" dirty="0" smtClean="0">
                <a:solidFill>
                  <a:schemeClr val="accent1"/>
                </a:solidFill>
                <a:latin typeface="+mj-ea"/>
                <a:ea typeface="+mj-ea"/>
                <a:cs typeface="Calibri" panose="020F0502020204030204" pitchFamily="34" charset="0"/>
              </a:rPr>
              <a:t>首先</a:t>
            </a:r>
            <a:r>
              <a:rPr lang="zh-CN" altLang="zh-CN" sz="1900" b="1" kern="100" dirty="0">
                <a:solidFill>
                  <a:schemeClr val="accent1"/>
                </a:solidFill>
                <a:latin typeface="+mj-ea"/>
                <a:ea typeface="+mj-ea"/>
                <a:cs typeface="Calibri" panose="020F0502020204030204" pitchFamily="34" charset="0"/>
              </a:rPr>
              <a:t>对其所收到企业用户创新券金额补</a:t>
            </a:r>
            <a:r>
              <a:rPr lang="en-US" altLang="zh-CN" sz="1900" b="1" kern="100" dirty="0">
                <a:solidFill>
                  <a:schemeClr val="accent1"/>
                </a:solidFill>
                <a:latin typeface="+mj-ea"/>
                <a:ea typeface="+mj-ea"/>
                <a:cs typeface="Calibri" panose="020F0502020204030204" pitchFamily="34" charset="0"/>
              </a:rPr>
              <a:t>30%</a:t>
            </a:r>
            <a:r>
              <a:rPr lang="zh-CN" altLang="zh-CN" sz="1900" b="1" kern="100" dirty="0" smtClean="0">
                <a:solidFill>
                  <a:schemeClr val="accent1"/>
                </a:solidFill>
                <a:latin typeface="+mj-ea"/>
                <a:ea typeface="+mj-ea"/>
                <a:cs typeface="Calibri" panose="020F0502020204030204" pitchFamily="34" charset="0"/>
              </a:rPr>
              <a:t>的</a:t>
            </a:r>
            <a:r>
              <a:rPr lang="zh-CN" altLang="en-US" sz="1900" b="1" kern="100" dirty="0" smtClean="0">
                <a:solidFill>
                  <a:schemeClr val="accent1"/>
                </a:solidFill>
                <a:latin typeface="+mj-ea"/>
                <a:ea typeface="+mj-ea"/>
                <a:cs typeface="Calibri" panose="020F0502020204030204" pitchFamily="34" charset="0"/>
              </a:rPr>
              <a:t>补</a:t>
            </a:r>
            <a:r>
              <a:rPr lang="zh-CN" altLang="zh-CN" sz="1900" b="1" kern="100" dirty="0" smtClean="0">
                <a:solidFill>
                  <a:schemeClr val="accent1"/>
                </a:solidFill>
                <a:latin typeface="+mj-ea"/>
                <a:ea typeface="+mj-ea"/>
                <a:cs typeface="Calibri" panose="020F0502020204030204" pitchFamily="34" charset="0"/>
              </a:rPr>
              <a:t>差额</a:t>
            </a:r>
            <a:endParaRPr lang="zh-CN" altLang="en-US" sz="1900" b="1" dirty="0">
              <a:solidFill>
                <a:schemeClr val="accent1"/>
              </a:solidFill>
              <a:latin typeface="+mj-ea"/>
              <a:ea typeface="+mj-ea"/>
            </a:endParaRPr>
          </a:p>
        </p:txBody>
      </p:sp>
      <p:sp>
        <p:nvSpPr>
          <p:cNvPr id="9" name="矩形 8"/>
          <p:cNvSpPr/>
          <p:nvPr/>
        </p:nvSpPr>
        <p:spPr>
          <a:xfrm>
            <a:off x="1066800" y="4043540"/>
            <a:ext cx="3952918" cy="969496"/>
          </a:xfrm>
          <a:prstGeom prst="rect">
            <a:avLst/>
          </a:prstGeom>
        </p:spPr>
        <p:txBody>
          <a:bodyPr wrap="square">
            <a:spAutoFit/>
          </a:bodyPr>
          <a:lstStyle/>
          <a:p>
            <a:pPr indent="139700" algn="just">
              <a:spcAft>
                <a:spcPts val="0"/>
              </a:spcAft>
            </a:pPr>
            <a:r>
              <a:rPr lang="zh-CN" altLang="en-US" sz="1900" b="1" kern="100" dirty="0">
                <a:solidFill>
                  <a:schemeClr val="accent1"/>
                </a:solidFill>
                <a:latin typeface="+mj-ea"/>
                <a:ea typeface="+mj-ea"/>
                <a:cs typeface="Calibri" panose="020F0502020204030204" pitchFamily="34" charset="0"/>
              </a:rPr>
              <a:t>根据</a:t>
            </a:r>
            <a:r>
              <a:rPr lang="zh-CN" altLang="zh-CN" sz="1900" b="1" kern="100" dirty="0" smtClean="0">
                <a:solidFill>
                  <a:schemeClr val="accent1"/>
                </a:solidFill>
                <a:latin typeface="+mj-ea"/>
                <a:ea typeface="+mj-ea"/>
                <a:cs typeface="Calibri" panose="020F0502020204030204" pitchFamily="34" charset="0"/>
              </a:rPr>
              <a:t>所</a:t>
            </a:r>
            <a:r>
              <a:rPr lang="zh-CN" altLang="zh-CN" sz="1900" b="1" kern="100" dirty="0">
                <a:solidFill>
                  <a:schemeClr val="accent1"/>
                </a:solidFill>
                <a:latin typeface="+mj-ea"/>
                <a:ea typeface="+mj-ea"/>
                <a:cs typeface="Calibri" panose="020F0502020204030204" pitchFamily="34" charset="0"/>
              </a:rPr>
              <a:t>收创新券的收入总额和绩效评价的等次，按</a:t>
            </a:r>
            <a:r>
              <a:rPr lang="en-US" altLang="zh-CN" sz="1900" b="1" kern="100" dirty="0">
                <a:solidFill>
                  <a:schemeClr val="accent1"/>
                </a:solidFill>
                <a:latin typeface="+mj-ea"/>
                <a:ea typeface="+mj-ea"/>
                <a:cs typeface="Calibri" panose="020F0502020204030204" pitchFamily="34" charset="0"/>
              </a:rPr>
              <a:t>20%</a:t>
            </a:r>
            <a:r>
              <a:rPr lang="zh-CN" altLang="zh-CN" sz="1900" b="1" kern="100" dirty="0">
                <a:solidFill>
                  <a:schemeClr val="accent1"/>
                </a:solidFill>
                <a:latin typeface="+mj-ea"/>
                <a:ea typeface="+mj-ea"/>
                <a:cs typeface="Calibri" panose="020F0502020204030204" pitchFamily="34" charset="0"/>
              </a:rPr>
              <a:t>、</a:t>
            </a:r>
            <a:r>
              <a:rPr lang="en-US" altLang="zh-CN" sz="1900" b="1" kern="100" dirty="0">
                <a:solidFill>
                  <a:schemeClr val="accent1"/>
                </a:solidFill>
                <a:latin typeface="+mj-ea"/>
                <a:ea typeface="+mj-ea"/>
                <a:cs typeface="Calibri" panose="020F0502020204030204" pitchFamily="34" charset="0"/>
              </a:rPr>
              <a:t>10%</a:t>
            </a:r>
            <a:r>
              <a:rPr lang="zh-CN" altLang="zh-CN" sz="1900" b="1" kern="100" dirty="0">
                <a:solidFill>
                  <a:schemeClr val="accent1"/>
                </a:solidFill>
                <a:latin typeface="+mj-ea"/>
                <a:ea typeface="+mj-ea"/>
                <a:cs typeface="Calibri" panose="020F0502020204030204" pitchFamily="34" charset="0"/>
              </a:rPr>
              <a:t>比例奖励；社会检测机构按</a:t>
            </a:r>
            <a:r>
              <a:rPr lang="en-US" altLang="zh-CN" sz="1900" b="1" kern="100" dirty="0">
                <a:solidFill>
                  <a:schemeClr val="accent1"/>
                </a:solidFill>
                <a:latin typeface="+mj-ea"/>
                <a:ea typeface="+mj-ea"/>
                <a:cs typeface="Calibri" panose="020F0502020204030204" pitchFamily="34" charset="0"/>
              </a:rPr>
              <a:t>10%</a:t>
            </a:r>
            <a:r>
              <a:rPr lang="zh-CN" altLang="zh-CN" sz="1900" b="1" kern="100" dirty="0">
                <a:solidFill>
                  <a:schemeClr val="accent1"/>
                </a:solidFill>
                <a:latin typeface="+mj-ea"/>
                <a:ea typeface="+mj-ea"/>
                <a:cs typeface="Calibri" panose="020F0502020204030204" pitchFamily="34" charset="0"/>
              </a:rPr>
              <a:t>比例奖励</a:t>
            </a:r>
            <a:r>
              <a:rPr lang="zh-CN" altLang="zh-CN" sz="1900" kern="100" dirty="0">
                <a:solidFill>
                  <a:schemeClr val="accent1"/>
                </a:solidFill>
                <a:latin typeface="+mj-ea"/>
                <a:ea typeface="+mj-ea"/>
                <a:cs typeface="Calibri" panose="020F0502020204030204" pitchFamily="34" charset="0"/>
              </a:rPr>
              <a:t>。</a:t>
            </a:r>
          </a:p>
        </p:txBody>
      </p:sp>
      <p:sp>
        <p:nvSpPr>
          <p:cNvPr id="10" name="矩形 9"/>
          <p:cNvSpPr/>
          <p:nvPr/>
        </p:nvSpPr>
        <p:spPr>
          <a:xfrm>
            <a:off x="6959600" y="3017341"/>
            <a:ext cx="3581400" cy="969496"/>
          </a:xfrm>
          <a:prstGeom prst="rect">
            <a:avLst/>
          </a:prstGeom>
        </p:spPr>
        <p:txBody>
          <a:bodyPr wrap="square">
            <a:spAutoFit/>
          </a:bodyPr>
          <a:lstStyle/>
          <a:p>
            <a:r>
              <a:rPr lang="zh-CN" altLang="en-US" sz="1900" b="1" kern="100" dirty="0">
                <a:solidFill>
                  <a:schemeClr val="accent1"/>
                </a:solidFill>
                <a:latin typeface="+mj-ea"/>
                <a:ea typeface="+mj-ea"/>
                <a:cs typeface="Calibri" panose="020F0502020204030204" pitchFamily="34" charset="0"/>
              </a:rPr>
              <a:t>企业用户通过省平台在线申领测试费用的</a:t>
            </a:r>
            <a:r>
              <a:rPr lang="en-US" altLang="zh-CN" sz="1900" b="1" kern="100" dirty="0">
                <a:solidFill>
                  <a:schemeClr val="accent1"/>
                </a:solidFill>
                <a:latin typeface="+mj-ea"/>
                <a:ea typeface="+mj-ea"/>
                <a:cs typeface="Calibri" panose="020F0502020204030204" pitchFamily="34" charset="0"/>
              </a:rPr>
              <a:t>30%</a:t>
            </a:r>
            <a:r>
              <a:rPr lang="zh-CN" altLang="en-US" sz="1900" b="1" kern="100" dirty="0">
                <a:solidFill>
                  <a:schemeClr val="accent1"/>
                </a:solidFill>
                <a:latin typeface="+mj-ea"/>
                <a:ea typeface="+mj-ea"/>
                <a:cs typeface="Calibri" panose="020F0502020204030204" pitchFamily="34" charset="0"/>
              </a:rPr>
              <a:t>创新券后，到管理单位结算时实时抵扣。</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8</a:t>
            </a:r>
            <a:r>
              <a:rPr lang="zh-CN" altLang="en-US" dirty="0">
                <a:solidFill>
                  <a:srgbClr val="0070C0"/>
                </a:solidFill>
              </a:rPr>
              <a:t>、每年奖补金额有多少，兑付周期多长</a:t>
            </a:r>
          </a:p>
        </p:txBody>
      </p:sp>
      <p:sp>
        <p:nvSpPr>
          <p:cNvPr id="3" name="内容占位符 2"/>
          <p:cNvSpPr>
            <a:spLocks noGrp="1"/>
          </p:cNvSpPr>
          <p:nvPr>
            <p:ph idx="1"/>
            <p:custDataLst>
              <p:tags r:id="rId3"/>
            </p:custDataLst>
          </p:nvPr>
        </p:nvSpPr>
        <p:spPr>
          <a:xfrm>
            <a:off x="843915" y="1471295"/>
            <a:ext cx="10504170" cy="4249997"/>
          </a:xfrm>
        </p:spPr>
        <p:txBody>
          <a:bodyPr>
            <a:noAutofit/>
          </a:bodyPr>
          <a:lstStyle/>
          <a:p>
            <a:pPr>
              <a:lnSpc>
                <a:spcPct val="150000"/>
              </a:lnSpc>
              <a:buFont typeface="Wingdings" panose="05000000000000000000" charset="0"/>
              <a:buChar char="l"/>
            </a:pPr>
            <a:r>
              <a:rPr lang="zh-CN" altLang="en-US" sz="1900" b="1" dirty="0" smtClean="0">
                <a:solidFill>
                  <a:srgbClr val="0046DC"/>
                </a:solidFill>
                <a:latin typeface="微软雅黑" panose="020B0503020204020204" charset="-122"/>
                <a:cs typeface="微软雅黑" panose="020B0503020204020204" charset="-122"/>
              </a:rPr>
              <a:t>对</a:t>
            </a:r>
            <a:r>
              <a:rPr lang="zh-CN" altLang="en-US" sz="1900" b="1" dirty="0">
                <a:solidFill>
                  <a:srgbClr val="0046DC"/>
                </a:solidFill>
                <a:latin typeface="微软雅黑" panose="020B0503020204020204" charset="-122"/>
                <a:cs typeface="微软雅黑" panose="020B0503020204020204" charset="-122"/>
              </a:rPr>
              <a:t>管理单位奖补和对企业用户补贴金额由</a:t>
            </a:r>
            <a:r>
              <a:rPr lang="zh-CN" altLang="en-US" sz="1900" b="1" dirty="0">
                <a:solidFill>
                  <a:srgbClr val="FF0000"/>
                </a:solidFill>
                <a:latin typeface="微软雅黑" panose="020B0503020204020204" charset="-122"/>
                <a:cs typeface="微软雅黑" panose="020B0503020204020204" charset="-122"/>
              </a:rPr>
              <a:t>省财</a:t>
            </a:r>
            <a:r>
              <a:rPr lang="zh-CN" altLang="en-US" sz="1900" b="1" dirty="0" smtClean="0">
                <a:solidFill>
                  <a:srgbClr val="FF0000"/>
                </a:solidFill>
                <a:latin typeface="微软雅黑" panose="020B0503020204020204" charset="-122"/>
                <a:cs typeface="微软雅黑" panose="020B0503020204020204" charset="-122"/>
              </a:rPr>
              <a:t>政</a:t>
            </a:r>
            <a:r>
              <a:rPr lang="zh-CN" altLang="en-US" sz="1900" b="1" dirty="0" smtClean="0">
                <a:solidFill>
                  <a:srgbClr val="0046DC"/>
                </a:solidFill>
                <a:latin typeface="微软雅黑" panose="020B0503020204020204" charset="-122"/>
                <a:cs typeface="微软雅黑" panose="020B0503020204020204" charset="-122"/>
              </a:rPr>
              <a:t>拨付，每</a:t>
            </a:r>
            <a:r>
              <a:rPr lang="zh-CN" altLang="en-US" sz="1900" b="1" dirty="0">
                <a:solidFill>
                  <a:srgbClr val="0046DC"/>
                </a:solidFill>
                <a:latin typeface="微软雅黑" panose="020B0503020204020204" charset="-122"/>
                <a:cs typeface="微软雅黑" panose="020B0503020204020204" charset="-122"/>
              </a:rPr>
              <a:t>年拨付资金</a:t>
            </a:r>
            <a:r>
              <a:rPr lang="en-US" altLang="zh-CN" sz="1900" b="1" dirty="0">
                <a:solidFill>
                  <a:srgbClr val="FF0000"/>
                </a:solidFill>
                <a:latin typeface="微软雅黑" panose="020B0503020204020204" charset="-122"/>
                <a:cs typeface="微软雅黑" panose="020B0503020204020204" charset="-122"/>
              </a:rPr>
              <a:t>1000</a:t>
            </a:r>
            <a:r>
              <a:rPr lang="zh-CN" altLang="en-US" sz="1900" b="1" dirty="0" smtClean="0">
                <a:solidFill>
                  <a:srgbClr val="FF0000"/>
                </a:solidFill>
                <a:latin typeface="微软雅黑" panose="020B0503020204020204" charset="-122"/>
                <a:cs typeface="微软雅黑" panose="020B0503020204020204" charset="-122"/>
              </a:rPr>
              <a:t>万元</a:t>
            </a:r>
            <a:r>
              <a:rPr lang="zh-CN" altLang="en-US" sz="1900" b="1" dirty="0" smtClean="0">
                <a:solidFill>
                  <a:srgbClr val="0046DC"/>
                </a:solidFill>
                <a:latin typeface="微软雅黑" panose="020B0503020204020204" charset="-122"/>
                <a:cs typeface="微软雅黑" panose="020B0503020204020204" charset="-122"/>
              </a:rPr>
              <a:t>。</a:t>
            </a:r>
            <a:endParaRPr lang="en-US" altLang="zh-CN" sz="1900" b="1" dirty="0" smtClean="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endParaRPr lang="zh-CN" altLang="en-US" sz="1900" b="1" dirty="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1900" b="1" dirty="0">
                <a:solidFill>
                  <a:srgbClr val="0046DC"/>
                </a:solidFill>
                <a:latin typeface="微软雅黑" panose="020B0503020204020204" charset="-122"/>
                <a:cs typeface="微软雅黑" panose="020B0503020204020204" charset="-122"/>
              </a:rPr>
              <a:t>目前资金已拨付到省平台</a:t>
            </a:r>
            <a:r>
              <a:rPr lang="zh-CN" altLang="en-US" sz="1900" b="1" dirty="0" smtClean="0">
                <a:solidFill>
                  <a:srgbClr val="0046DC"/>
                </a:solidFill>
                <a:latin typeface="微软雅黑" panose="020B0503020204020204" charset="-122"/>
                <a:cs typeface="微软雅黑" panose="020B0503020204020204" charset="-122"/>
              </a:rPr>
              <a:t>，由省平台</a:t>
            </a:r>
            <a:r>
              <a:rPr lang="zh-CN" altLang="en-US" sz="1900" b="1" dirty="0" smtClean="0">
                <a:solidFill>
                  <a:srgbClr val="FF0000"/>
                </a:solidFill>
                <a:latin typeface="微软雅黑" panose="020B0503020204020204" charset="-122"/>
                <a:cs typeface="微软雅黑" panose="020B0503020204020204" charset="-122"/>
              </a:rPr>
              <a:t>三</a:t>
            </a:r>
            <a:r>
              <a:rPr lang="zh-CN" altLang="en-US" sz="1900" b="1" dirty="0">
                <a:solidFill>
                  <a:srgbClr val="FF0000"/>
                </a:solidFill>
                <a:latin typeface="微软雅黑" panose="020B0503020204020204" charset="-122"/>
                <a:cs typeface="微软雅黑" panose="020B0503020204020204" charset="-122"/>
              </a:rPr>
              <a:t>个月兑付一次</a:t>
            </a:r>
            <a:r>
              <a:rPr lang="zh-CN" altLang="en-US" sz="1900" b="1" dirty="0">
                <a:solidFill>
                  <a:srgbClr val="0046DC"/>
                </a:solidFill>
                <a:latin typeface="微软雅黑" panose="020B0503020204020204" charset="-122"/>
                <a:cs typeface="微软雅黑" panose="020B0503020204020204" charset="-122"/>
              </a:rPr>
              <a:t>管理单位收到的创新券，不再经省财政一级一级拨付，</a:t>
            </a:r>
            <a:r>
              <a:rPr lang="zh-CN" altLang="en-US" sz="1900" b="1" dirty="0" smtClean="0">
                <a:solidFill>
                  <a:srgbClr val="0046DC"/>
                </a:solidFill>
                <a:latin typeface="微软雅黑" panose="020B0503020204020204" charset="-122"/>
                <a:cs typeface="微软雅黑" panose="020B0503020204020204" charset="-122"/>
              </a:rPr>
              <a:t>不再通过</a:t>
            </a:r>
            <a:r>
              <a:rPr lang="zh-CN" altLang="en-US" sz="1900" b="1" dirty="0">
                <a:solidFill>
                  <a:srgbClr val="0046DC"/>
                </a:solidFill>
                <a:latin typeface="微软雅黑" panose="020B0503020204020204" charset="-122"/>
                <a:cs typeface="微软雅黑" panose="020B0503020204020204" charset="-122"/>
              </a:rPr>
              <a:t>市区财政，兑付周期缩短，管理单位兑付风险大大降低</a:t>
            </a:r>
            <a:r>
              <a:rPr lang="zh-CN" altLang="en-US" sz="1900" b="1" dirty="0" smtClean="0">
                <a:solidFill>
                  <a:srgbClr val="0046DC"/>
                </a:solidFill>
                <a:latin typeface="微软雅黑" panose="020B0503020204020204" charset="-122"/>
                <a:cs typeface="微软雅黑" panose="020B0503020204020204" charset="-122"/>
              </a:rPr>
              <a:t>。</a:t>
            </a:r>
            <a:endParaRPr lang="en-US" altLang="zh-CN" sz="1900" b="1" dirty="0" smtClean="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endParaRPr lang="zh-CN" altLang="en-US" sz="1900" b="1" dirty="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1900" b="1" dirty="0">
                <a:solidFill>
                  <a:srgbClr val="0046DC"/>
                </a:solidFill>
                <a:latin typeface="微软雅黑" panose="020B0503020204020204" charset="-122"/>
                <a:cs typeface="微软雅黑" panose="020B0503020204020204" charset="-122"/>
              </a:rPr>
              <a:t>由于创新券奖补资金是由省财政出</a:t>
            </a:r>
            <a:r>
              <a:rPr lang="zh-CN" altLang="en-US" sz="1900" b="1" dirty="0" smtClean="0">
                <a:solidFill>
                  <a:srgbClr val="0046DC"/>
                </a:solidFill>
                <a:latin typeface="微软雅黑" panose="020B0503020204020204" charset="-122"/>
                <a:cs typeface="微软雅黑" panose="020B0503020204020204" charset="-122"/>
              </a:rPr>
              <a:t>资，不</a:t>
            </a:r>
            <a:r>
              <a:rPr lang="zh-CN" altLang="en-US" sz="1900" b="1" dirty="0">
                <a:solidFill>
                  <a:srgbClr val="0046DC"/>
                </a:solidFill>
                <a:latin typeface="微软雅黑" panose="020B0503020204020204" charset="-122"/>
                <a:cs typeface="微软雅黑" panose="020B0503020204020204" charset="-122"/>
              </a:rPr>
              <a:t>是使用地市级财政资金，与各地市的奖补资金</a:t>
            </a:r>
            <a:r>
              <a:rPr lang="zh-CN" altLang="en-US" sz="1900" b="1" dirty="0">
                <a:solidFill>
                  <a:srgbClr val="FF0000"/>
                </a:solidFill>
                <a:latin typeface="微软雅黑" panose="020B0503020204020204" charset="-122"/>
                <a:cs typeface="微软雅黑" panose="020B0503020204020204" charset="-122"/>
              </a:rPr>
              <a:t>不冲突</a:t>
            </a:r>
            <a:r>
              <a:rPr lang="zh-CN" altLang="en-US" sz="1900" b="1" dirty="0">
                <a:solidFill>
                  <a:srgbClr val="0046DC"/>
                </a:solidFill>
                <a:latin typeface="微软雅黑" panose="020B0503020204020204" charset="-122"/>
                <a:cs typeface="微软雅黑" panose="020B0503020204020204" charset="-122"/>
              </a:rPr>
              <a:t>，除非地市另有规定</a:t>
            </a:r>
            <a:r>
              <a:rPr lang="zh-CN" altLang="en-US" sz="1900" b="1" dirty="0" smtClean="0">
                <a:solidFill>
                  <a:srgbClr val="0046DC"/>
                </a:solidFill>
                <a:latin typeface="微软雅黑" panose="020B0503020204020204" charset="-122"/>
                <a:cs typeface="微软雅黑" panose="020B0503020204020204" charset="-122"/>
              </a:rPr>
              <a:t>。</a:t>
            </a:r>
            <a:endParaRPr sz="1900" b="1" dirty="0">
              <a:solidFill>
                <a:srgbClr val="0046DC"/>
              </a:solidFill>
              <a:latin typeface="微软雅黑" panose="020B0503020204020204" charset="-122"/>
              <a:cs typeface="微软雅黑" panose="020B0503020204020204" charset="-122"/>
              <a:sym typeface="+mn-ea"/>
            </a:endParaRPr>
          </a:p>
          <a:p>
            <a:pPr>
              <a:lnSpc>
                <a:spcPct val="150000"/>
              </a:lnSpc>
              <a:buNone/>
            </a:pPr>
            <a:endParaRPr lang="zh-CN" altLang="en-US" sz="1900" i="1" dirty="0">
              <a:solidFill>
                <a:srgbClr val="0046DC"/>
              </a:solidFill>
              <a:latin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9</a:t>
            </a:r>
            <a:r>
              <a:rPr lang="zh-CN" altLang="en-US" dirty="0" smtClean="0">
                <a:solidFill>
                  <a:srgbClr val="0070C0"/>
                </a:solidFill>
              </a:rPr>
              <a:t>、哪些企业符</a:t>
            </a:r>
            <a:r>
              <a:rPr lang="zh-CN" altLang="en-US" dirty="0">
                <a:solidFill>
                  <a:srgbClr val="0070C0"/>
                </a:solidFill>
              </a:rPr>
              <a:t>合申领使用创新</a:t>
            </a:r>
            <a:r>
              <a:rPr lang="zh-CN" altLang="en-US" dirty="0" smtClean="0">
                <a:solidFill>
                  <a:srgbClr val="0070C0"/>
                </a:solidFill>
              </a:rPr>
              <a:t>券</a:t>
            </a:r>
            <a:endParaRPr lang="zh-CN" altLang="en-US" dirty="0">
              <a:solidFill>
                <a:srgbClr val="0070C0"/>
              </a:solidFill>
            </a:endParaRPr>
          </a:p>
        </p:txBody>
      </p:sp>
      <p:sp>
        <p:nvSpPr>
          <p:cNvPr id="3" name="内容占位符 2"/>
          <p:cNvSpPr>
            <a:spLocks noGrp="1"/>
          </p:cNvSpPr>
          <p:nvPr>
            <p:ph idx="1"/>
            <p:custDataLst>
              <p:tags r:id="rId3"/>
            </p:custDataLst>
          </p:nvPr>
        </p:nvSpPr>
        <p:spPr>
          <a:xfrm>
            <a:off x="815975" y="1166495"/>
            <a:ext cx="11127740" cy="751205"/>
          </a:xfrm>
        </p:spPr>
        <p:txBody>
          <a:bodyPr>
            <a:noAutofit/>
          </a:bodyPr>
          <a:lstStyle/>
          <a:p>
            <a:pPr>
              <a:lnSpc>
                <a:spcPct val="150000"/>
              </a:lnSpc>
              <a:buFont typeface="Wingdings" panose="05000000000000000000" charset="0"/>
              <a:buChar char="l"/>
            </a:pPr>
            <a:r>
              <a:rPr lang="zh-CN" altLang="en-US" sz="2000" dirty="0">
                <a:solidFill>
                  <a:schemeClr val="tx1"/>
                </a:solidFill>
                <a:latin typeface="微软雅黑" panose="020B0503020204020204" charset="-122"/>
                <a:cs typeface="微软雅黑" panose="020B0503020204020204" charset="-122"/>
              </a:rPr>
              <a:t>我省内的</a:t>
            </a:r>
            <a:r>
              <a:rPr lang="zh-CN" altLang="en-US" sz="2000" b="1" dirty="0">
                <a:solidFill>
                  <a:srgbClr val="FF0000"/>
                </a:solidFill>
                <a:latin typeface="微软雅黑" panose="020B0503020204020204" charset="-122"/>
                <a:cs typeface="微软雅黑" panose="020B0503020204020204" charset="-122"/>
              </a:rPr>
              <a:t>高新技术企业</a:t>
            </a:r>
            <a:r>
              <a:rPr lang="zh-CN" altLang="en-US" sz="2000" dirty="0">
                <a:solidFill>
                  <a:srgbClr val="FF0000"/>
                </a:solidFill>
                <a:latin typeface="微软雅黑" panose="020B0503020204020204" charset="-122"/>
                <a:cs typeface="微软雅黑" panose="020B0503020204020204" charset="-122"/>
              </a:rPr>
              <a:t>、</a:t>
            </a:r>
            <a:r>
              <a:rPr lang="zh-CN" altLang="en-US" sz="2000" b="1" dirty="0">
                <a:solidFill>
                  <a:srgbClr val="FF0000"/>
                </a:solidFill>
                <a:latin typeface="微软雅黑" panose="020B0503020204020204" charset="-122"/>
                <a:cs typeface="微软雅黑" panose="020B0503020204020204" charset="-122"/>
              </a:rPr>
              <a:t>科技型中小企业、创新创业团队</a:t>
            </a:r>
            <a:r>
              <a:rPr lang="zh-CN" altLang="en-US" sz="2000" dirty="0">
                <a:solidFill>
                  <a:schemeClr val="tx1"/>
                </a:solidFill>
                <a:latin typeface="微软雅黑" panose="020B0503020204020204" charset="-122"/>
                <a:cs typeface="微软雅黑" panose="020B0503020204020204" charset="-122"/>
              </a:rPr>
              <a:t>。</a:t>
            </a:r>
            <a:endParaRPr sz="2000" dirty="0">
              <a:solidFill>
                <a:schemeClr val="tx1"/>
              </a:solidFill>
              <a:latin typeface="微软雅黑" panose="020B0503020204020204" charset="-122"/>
              <a:cs typeface="微软雅黑" panose="020B0503020204020204" charset="-122"/>
              <a:sym typeface="+mn-ea"/>
            </a:endParaRPr>
          </a:p>
          <a:p>
            <a:pPr>
              <a:lnSpc>
                <a:spcPct val="150000"/>
              </a:lnSpc>
              <a:buFont typeface="Wingdings" panose="05000000000000000000" charset="0"/>
              <a:buChar char="l"/>
            </a:pPr>
            <a:endParaRPr sz="1900" dirty="0">
              <a:solidFill>
                <a:srgbClr val="0046DC"/>
              </a:solidFill>
              <a:latin typeface="微软雅黑" panose="020B0503020204020204" charset="-122"/>
              <a:cs typeface="微软雅黑" panose="020B0503020204020204" charset="-122"/>
              <a:sym typeface="+mn-ea"/>
            </a:endParaRPr>
          </a:p>
          <a:p>
            <a:pPr>
              <a:lnSpc>
                <a:spcPct val="150000"/>
              </a:lnSpc>
              <a:buNone/>
            </a:pPr>
            <a:endParaRPr lang="zh-CN" altLang="en-US" sz="1900" i="1" dirty="0">
              <a:solidFill>
                <a:srgbClr val="0046DC"/>
              </a:solidFill>
              <a:latin typeface="微软雅黑" panose="020B0503020204020204" charset="-122"/>
              <a:cs typeface="微软雅黑" panose="020B0503020204020204" charset="-122"/>
            </a:endParaRPr>
          </a:p>
        </p:txBody>
      </p:sp>
      <p:sp>
        <p:nvSpPr>
          <p:cNvPr id="4" name="矩形 3"/>
          <p:cNvSpPr/>
          <p:nvPr/>
        </p:nvSpPr>
        <p:spPr>
          <a:xfrm>
            <a:off x="669882" y="1928091"/>
            <a:ext cx="3546518" cy="3162404"/>
          </a:xfrm>
          <a:prstGeom prst="rect">
            <a:avLst/>
          </a:prstGeom>
        </p:spPr>
        <p:txBody>
          <a:bodyPr wrap="square">
            <a:spAutoFit/>
          </a:bodyPr>
          <a:lstStyle/>
          <a:p>
            <a:pPr>
              <a:lnSpc>
                <a:spcPct val="150000"/>
              </a:lnSpc>
              <a:spcAft>
                <a:spcPts val="1000"/>
              </a:spcAft>
            </a:pP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①在我省</a:t>
            </a:r>
            <a:r>
              <a:rPr lang="zh-CN" altLang="zh-CN" sz="1900" b="1"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登记注册</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，具有</a:t>
            </a:r>
            <a:r>
              <a:rPr lang="zh-CN" altLang="zh-CN" sz="1900" b="1"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独立法人资格</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，符合《高新技术企业认定管理办法》（国科发火〔</a:t>
            </a:r>
            <a:r>
              <a:rPr lang="en-US"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2016</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a:t>
            </a:r>
            <a:r>
              <a:rPr lang="en-US"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32</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号）规定条件，通过省科技厅、财政厅、税务局</a:t>
            </a:r>
            <a:r>
              <a:rPr lang="zh-CN" altLang="zh-CN" sz="1900" b="1"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审核认定</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且在</a:t>
            </a:r>
            <a:r>
              <a:rPr lang="zh-CN" altLang="zh-CN" sz="1900" b="1"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有效期内</a:t>
            </a:r>
            <a:r>
              <a:rPr lang="zh-CN" altLang="zh-CN" sz="19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的高新技术企业。</a:t>
            </a:r>
            <a:endParaRPr lang="zh-CN" altLang="zh-CN" sz="1900" spc="150" noProof="1">
              <a:solidFill>
                <a:srgbClr val="0046DC"/>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nvSpPr>
        <p:spPr>
          <a:xfrm>
            <a:off x="4584700" y="1928091"/>
            <a:ext cx="3454400" cy="3162404"/>
          </a:xfrm>
          <a:prstGeom prst="rect">
            <a:avLst/>
          </a:prstGeom>
        </p:spPr>
        <p:txBody>
          <a:bodyPr wrap="square">
            <a:spAutoFit/>
          </a:bodyPr>
          <a:lstStyle/>
          <a:p>
            <a:pPr>
              <a:lnSpc>
                <a:spcPct val="150000"/>
              </a:lnSpc>
              <a:spcAft>
                <a:spcPts val="1000"/>
              </a:spcAft>
            </a:pP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②在我省</a:t>
            </a:r>
            <a:r>
              <a:rPr lang="zh-CN" altLang="zh-CN" sz="1900" b="1" spc="150" dirty="0">
                <a:solidFill>
                  <a:srgbClr val="0046DC"/>
                </a:solidFill>
                <a:latin typeface="微软雅黑" panose="020B0503020204020204" charset="-122"/>
                <a:ea typeface="微软雅黑" panose="020B0503020204020204" charset="-122"/>
                <a:cs typeface="微软雅黑" panose="020B0503020204020204" charset="-122"/>
              </a:rPr>
              <a:t>登记注册</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，具有</a:t>
            </a:r>
            <a:r>
              <a:rPr lang="zh-CN" altLang="zh-CN" sz="1900" b="1" spc="150" dirty="0">
                <a:solidFill>
                  <a:srgbClr val="0046DC"/>
                </a:solidFill>
                <a:latin typeface="微软雅黑" panose="020B0503020204020204" charset="-122"/>
                <a:ea typeface="微软雅黑" panose="020B0503020204020204" charset="-122"/>
                <a:cs typeface="微软雅黑" panose="020B0503020204020204" charset="-122"/>
              </a:rPr>
              <a:t>独立法人资格</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，符合《科技型中小企业评价办法》（国科发政〔</a:t>
            </a:r>
            <a:r>
              <a:rPr lang="en-US" altLang="zh-CN" sz="1900" spc="150" dirty="0">
                <a:solidFill>
                  <a:srgbClr val="0046DC"/>
                </a:solidFill>
                <a:latin typeface="微软雅黑" panose="020B0503020204020204" charset="-122"/>
                <a:ea typeface="微软雅黑" panose="020B0503020204020204" charset="-122"/>
                <a:cs typeface="微软雅黑" panose="020B0503020204020204" charset="-122"/>
              </a:rPr>
              <a:t>2017</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a:t>
            </a:r>
            <a:r>
              <a:rPr lang="en-US" altLang="zh-CN" sz="1900" spc="150" dirty="0">
                <a:solidFill>
                  <a:srgbClr val="0046DC"/>
                </a:solidFill>
                <a:latin typeface="微软雅黑" panose="020B0503020204020204" charset="-122"/>
                <a:ea typeface="微软雅黑" panose="020B0503020204020204" charset="-122"/>
                <a:cs typeface="微软雅黑" panose="020B0503020204020204" charset="-122"/>
              </a:rPr>
              <a:t>115</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号）规定条件，在河南省科技型中小企业评价系统取得</a:t>
            </a:r>
            <a:r>
              <a:rPr lang="zh-CN" altLang="zh-CN" sz="1900" b="1" spc="150" dirty="0">
                <a:solidFill>
                  <a:srgbClr val="0046DC"/>
                </a:solidFill>
                <a:latin typeface="微软雅黑" panose="020B0503020204020204" charset="-122"/>
                <a:ea typeface="微软雅黑" panose="020B0503020204020204" charset="-122"/>
                <a:cs typeface="微软雅黑" panose="020B0503020204020204" charset="-122"/>
              </a:rPr>
              <a:t>有效编号</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的企业。</a:t>
            </a:r>
          </a:p>
        </p:txBody>
      </p:sp>
      <p:sp>
        <p:nvSpPr>
          <p:cNvPr id="6" name="矩形 5"/>
          <p:cNvSpPr/>
          <p:nvPr/>
        </p:nvSpPr>
        <p:spPr>
          <a:xfrm>
            <a:off x="8407400" y="1917700"/>
            <a:ext cx="3048000" cy="2285241"/>
          </a:xfrm>
          <a:prstGeom prst="rect">
            <a:avLst/>
          </a:prstGeom>
        </p:spPr>
        <p:txBody>
          <a:bodyPr wrap="square">
            <a:spAutoFit/>
          </a:bodyPr>
          <a:lstStyle/>
          <a:p>
            <a:pPr>
              <a:lnSpc>
                <a:spcPct val="150000"/>
              </a:lnSpc>
              <a:spcAft>
                <a:spcPts val="1000"/>
              </a:spcAft>
            </a:pP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③入驻</a:t>
            </a:r>
            <a:r>
              <a:rPr lang="zh-CN" altLang="zh-CN" sz="1900" b="1" spc="150" dirty="0">
                <a:solidFill>
                  <a:srgbClr val="0046DC"/>
                </a:solidFill>
                <a:latin typeface="微软雅黑" panose="020B0503020204020204" charset="-122"/>
                <a:ea typeface="微软雅黑" panose="020B0503020204020204" charset="-122"/>
                <a:cs typeface="微软雅黑" panose="020B0503020204020204" charset="-122"/>
              </a:rPr>
              <a:t>省级及以上</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科技企业</a:t>
            </a:r>
            <a:r>
              <a:rPr lang="zh-CN" altLang="zh-CN" sz="1900" b="1" spc="150" dirty="0">
                <a:solidFill>
                  <a:srgbClr val="0046DC"/>
                </a:solidFill>
                <a:latin typeface="微软雅黑" panose="020B0503020204020204" charset="-122"/>
                <a:ea typeface="微软雅黑" panose="020B0503020204020204" charset="-122"/>
                <a:cs typeface="微软雅黑" panose="020B0503020204020204" charset="-122"/>
              </a:rPr>
              <a:t>孵化器、大学科技园、众创空间、星创天地</a:t>
            </a:r>
            <a:r>
              <a:rPr lang="zh-CN" altLang="zh-CN" sz="1900" spc="150" dirty="0">
                <a:solidFill>
                  <a:srgbClr val="0046DC"/>
                </a:solidFill>
                <a:latin typeface="微软雅黑" panose="020B0503020204020204" charset="-122"/>
                <a:ea typeface="微软雅黑" panose="020B0503020204020204" charset="-122"/>
                <a:cs typeface="微软雅黑" panose="020B0503020204020204" charset="-122"/>
              </a:rPr>
              <a:t>等创新创业孵化载体的创新创业团队。</a:t>
            </a:r>
          </a:p>
        </p:txBody>
      </p:sp>
      <p:sp>
        <p:nvSpPr>
          <p:cNvPr id="7" name="矩形 6"/>
          <p:cNvSpPr/>
          <p:nvPr/>
        </p:nvSpPr>
        <p:spPr>
          <a:xfrm>
            <a:off x="669882" y="5425502"/>
            <a:ext cx="10544218" cy="707886"/>
          </a:xfrm>
          <a:prstGeom prst="rect">
            <a:avLst/>
          </a:prstGeom>
        </p:spPr>
        <p:txBody>
          <a:bodyPr wrap="square">
            <a:spAutoFit/>
          </a:bodyPr>
          <a:lstStyle/>
          <a:p>
            <a:pPr algn="just">
              <a:spcAft>
                <a:spcPts val="0"/>
              </a:spcAft>
            </a:pPr>
            <a:r>
              <a:rPr lang="zh-CN" altLang="zh-CN" sz="2000" b="1" kern="100" dirty="0">
                <a:solidFill>
                  <a:schemeClr val="accent1"/>
                </a:solidFill>
                <a:latin typeface="黑体" pitchFamily="2" charset="-122"/>
                <a:ea typeface="黑体" pitchFamily="2" charset="-122"/>
                <a:cs typeface="Times New Roman" panose="02020603050405020304" pitchFamily="18" charset="0"/>
              </a:rPr>
              <a:t>说明：</a:t>
            </a:r>
            <a:r>
              <a:rPr lang="zh-CN" altLang="zh-CN" sz="2000" kern="100" dirty="0">
                <a:latin typeface="+mj-ea"/>
                <a:ea typeface="+mj-ea"/>
                <a:cs typeface="Times New Roman" panose="02020603050405020304" pitchFamily="18" charset="0"/>
              </a:rPr>
              <a:t>便于省平台通过高企库、科技型中小企业库以及创新创业团队库比对、审核，上述用户需要在省平台登记注册。</a:t>
            </a:r>
            <a:endParaRPr lang="zh-CN" altLang="zh-CN" sz="1000" kern="100" dirty="0">
              <a:effectLst/>
              <a:latin typeface="+mj-ea"/>
              <a:ea typeface="+mj-ea"/>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10</a:t>
            </a:r>
            <a:r>
              <a:rPr lang="zh-CN" altLang="en-US" dirty="0" smtClean="0">
                <a:solidFill>
                  <a:srgbClr val="0070C0"/>
                </a:solidFill>
              </a:rPr>
              <a:t>、哪些</a:t>
            </a:r>
            <a:r>
              <a:rPr lang="zh-CN" altLang="en-US" dirty="0">
                <a:solidFill>
                  <a:srgbClr val="0070C0"/>
                </a:solidFill>
              </a:rPr>
              <a:t>测试费用能够使用创新券</a:t>
            </a:r>
          </a:p>
        </p:txBody>
      </p:sp>
      <p:sp>
        <p:nvSpPr>
          <p:cNvPr id="3" name="内容占位符 2"/>
          <p:cNvSpPr>
            <a:spLocks noGrp="1"/>
          </p:cNvSpPr>
          <p:nvPr>
            <p:ph idx="1"/>
            <p:custDataLst>
              <p:tags r:id="rId3"/>
            </p:custDataLst>
          </p:nvPr>
        </p:nvSpPr>
        <p:spPr>
          <a:xfrm>
            <a:off x="1116330" y="1890395"/>
            <a:ext cx="9716770" cy="2364105"/>
          </a:xfrm>
        </p:spPr>
        <p:txBody>
          <a:bodyPr>
            <a:noAutofit/>
          </a:bodyPr>
          <a:lstStyle/>
          <a:p>
            <a:pPr>
              <a:lnSpc>
                <a:spcPct val="150000"/>
              </a:lnSpc>
              <a:buFont typeface="Wingdings" panose="05000000000000000000" charset="0"/>
              <a:buChar char="l"/>
            </a:pPr>
            <a:r>
              <a:rPr lang="zh-CN" altLang="zh-CN" sz="2000" dirty="0" smtClean="0">
                <a:solidFill>
                  <a:srgbClr val="0046DC"/>
                </a:solidFill>
                <a:latin typeface="微软雅黑" panose="020B0503020204020204" charset="-122"/>
                <a:cs typeface="微软雅黑" panose="020B0503020204020204" charset="-122"/>
              </a:rPr>
              <a:t>企业</a:t>
            </a:r>
            <a:r>
              <a:rPr lang="zh-CN" altLang="en-US" sz="2000" dirty="0" smtClean="0">
                <a:solidFill>
                  <a:srgbClr val="0046DC"/>
                </a:solidFill>
                <a:latin typeface="微软雅黑" panose="020B0503020204020204" charset="-122"/>
                <a:cs typeface="微软雅黑" panose="020B0503020204020204" charset="-122"/>
              </a:rPr>
              <a:t>用于</a:t>
            </a:r>
            <a:r>
              <a:rPr lang="zh-CN" altLang="zh-CN" sz="2000" b="1" dirty="0" smtClean="0">
                <a:solidFill>
                  <a:srgbClr val="FF0000"/>
                </a:solidFill>
                <a:latin typeface="微软雅黑" panose="020B0503020204020204" charset="-122"/>
                <a:cs typeface="微软雅黑" panose="020B0503020204020204" charset="-122"/>
              </a:rPr>
              <a:t>科学研究</a:t>
            </a:r>
            <a:r>
              <a:rPr lang="zh-CN" altLang="zh-CN" sz="2000" b="1" dirty="0">
                <a:solidFill>
                  <a:srgbClr val="FF0000"/>
                </a:solidFill>
                <a:latin typeface="微软雅黑" panose="020B0503020204020204" charset="-122"/>
                <a:cs typeface="微软雅黑" panose="020B0503020204020204" charset="-122"/>
              </a:rPr>
              <a:t>和技术开发</a:t>
            </a:r>
            <a:r>
              <a:rPr lang="zh-CN" altLang="zh-CN" sz="2000" dirty="0">
                <a:solidFill>
                  <a:srgbClr val="0046DC"/>
                </a:solidFill>
                <a:latin typeface="微软雅黑" panose="020B0503020204020204" charset="-122"/>
                <a:cs typeface="微软雅黑" panose="020B0503020204020204" charset="-122"/>
              </a:rPr>
              <a:t>等科技创新活动的</a:t>
            </a:r>
            <a:r>
              <a:rPr lang="zh-CN" altLang="zh-CN" sz="2000" b="1" dirty="0">
                <a:solidFill>
                  <a:srgbClr val="FF0000"/>
                </a:solidFill>
                <a:latin typeface="微软雅黑" panose="020B0503020204020204" charset="-122"/>
                <a:cs typeface="微软雅黑" panose="020B0503020204020204" charset="-122"/>
              </a:rPr>
              <a:t>测试费用</a:t>
            </a:r>
            <a:r>
              <a:rPr lang="zh-CN" altLang="zh-CN" sz="2000" dirty="0" smtClean="0">
                <a:solidFill>
                  <a:srgbClr val="0046DC"/>
                </a:solidFill>
                <a:latin typeface="微软雅黑" panose="020B0503020204020204" charset="-122"/>
                <a:cs typeface="微软雅黑" panose="020B0503020204020204" charset="-122"/>
              </a:rPr>
              <a:t>。</a:t>
            </a:r>
            <a:endParaRPr lang="en-US" altLang="zh-CN" sz="2000" dirty="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zh-CN" sz="2000" dirty="0" smtClean="0">
                <a:solidFill>
                  <a:srgbClr val="0046DC"/>
                </a:solidFill>
                <a:latin typeface="微软雅黑" panose="020B0503020204020204" charset="-122"/>
                <a:cs typeface="微软雅黑" panose="020B0503020204020204" charset="-122"/>
              </a:rPr>
              <a:t>证明</a:t>
            </a:r>
            <a:r>
              <a:rPr lang="zh-CN" altLang="zh-CN" sz="2000" dirty="0">
                <a:solidFill>
                  <a:srgbClr val="0046DC"/>
                </a:solidFill>
                <a:latin typeface="微软雅黑" panose="020B0503020204020204" charset="-122"/>
                <a:cs typeface="微软雅黑" panose="020B0503020204020204" charset="-122"/>
              </a:rPr>
              <a:t>：</a:t>
            </a:r>
            <a:r>
              <a:rPr lang="zh-CN" altLang="zh-CN" sz="2000" b="1" dirty="0">
                <a:solidFill>
                  <a:srgbClr val="FF0000"/>
                </a:solidFill>
                <a:latin typeface="微软雅黑" panose="020B0503020204020204" charset="-122"/>
                <a:cs typeface="微软雅黑" panose="020B0503020204020204" charset="-122"/>
              </a:rPr>
              <a:t>项目登记</a:t>
            </a:r>
            <a:r>
              <a:rPr lang="zh-CN" altLang="zh-CN" sz="2000" dirty="0">
                <a:solidFill>
                  <a:srgbClr val="0046DC"/>
                </a:solidFill>
                <a:latin typeface="微软雅黑" panose="020B0503020204020204" charset="-122"/>
                <a:cs typeface="微软雅黑" panose="020B0503020204020204" charset="-122"/>
              </a:rPr>
              <a:t>；特别是对</a:t>
            </a:r>
            <a:r>
              <a:rPr lang="zh-CN" altLang="zh-CN" sz="2000" b="1" dirty="0">
                <a:solidFill>
                  <a:srgbClr val="FF0000"/>
                </a:solidFill>
                <a:latin typeface="微软雅黑" panose="020B0503020204020204" charset="-122"/>
                <a:cs typeface="微软雅黑" panose="020B0503020204020204" charset="-122"/>
              </a:rPr>
              <a:t>产学研项目</a:t>
            </a:r>
            <a:r>
              <a:rPr lang="zh-CN" altLang="zh-CN" sz="2000" dirty="0">
                <a:solidFill>
                  <a:srgbClr val="0046DC"/>
                </a:solidFill>
                <a:latin typeface="微软雅黑" panose="020B0503020204020204" charset="-122"/>
                <a:cs typeface="微软雅黑" panose="020B0503020204020204" charset="-122"/>
              </a:rPr>
              <a:t>，双方合同</a:t>
            </a:r>
            <a:r>
              <a:rPr lang="zh-CN" altLang="zh-CN" sz="2000" dirty="0" smtClean="0">
                <a:solidFill>
                  <a:srgbClr val="0046DC"/>
                </a:solidFill>
                <a:latin typeface="微软雅黑" panose="020B0503020204020204" charset="-122"/>
                <a:cs typeface="微软雅黑" panose="020B0503020204020204" charset="-122"/>
              </a:rPr>
              <a:t>中</a:t>
            </a:r>
            <a:r>
              <a:rPr lang="zh-CN" altLang="en-US" sz="2000" dirty="0" smtClean="0">
                <a:solidFill>
                  <a:srgbClr val="0046DC"/>
                </a:solidFill>
                <a:latin typeface="微软雅黑" panose="020B0503020204020204" charset="-122"/>
                <a:cs typeface="微软雅黑" panose="020B0503020204020204" charset="-122"/>
              </a:rPr>
              <a:t>必须</a:t>
            </a:r>
            <a:r>
              <a:rPr lang="zh-CN" altLang="zh-CN" sz="2000" b="1" dirty="0" smtClean="0">
                <a:solidFill>
                  <a:srgbClr val="FF0000"/>
                </a:solidFill>
                <a:latin typeface="微软雅黑" panose="020B0503020204020204" charset="-122"/>
                <a:cs typeface="微软雅黑" panose="020B0503020204020204" charset="-122"/>
              </a:rPr>
              <a:t>单独</a:t>
            </a:r>
            <a:r>
              <a:rPr lang="zh-CN" altLang="zh-CN" sz="2000" b="1" dirty="0">
                <a:solidFill>
                  <a:srgbClr val="FF0000"/>
                </a:solidFill>
                <a:latin typeface="微软雅黑" panose="020B0503020204020204" charset="-122"/>
                <a:cs typeface="微软雅黑" panose="020B0503020204020204" charset="-122"/>
              </a:rPr>
              <a:t>列明</a:t>
            </a:r>
            <a:r>
              <a:rPr lang="zh-CN" altLang="zh-CN" sz="2000" b="1" dirty="0">
                <a:solidFill>
                  <a:srgbClr val="0046DC"/>
                </a:solidFill>
                <a:latin typeface="微软雅黑" panose="020B0503020204020204" charset="-122"/>
                <a:cs typeface="微软雅黑" panose="020B0503020204020204" charset="-122"/>
              </a:rPr>
              <a:t>使用仪器</a:t>
            </a:r>
            <a:r>
              <a:rPr lang="zh-CN" altLang="zh-CN" sz="2000" dirty="0">
                <a:solidFill>
                  <a:srgbClr val="0046DC"/>
                </a:solidFill>
                <a:latin typeface="微软雅黑" panose="020B0503020204020204" charset="-122"/>
                <a:cs typeface="微软雅黑" panose="020B0503020204020204" charset="-122"/>
              </a:rPr>
              <a:t>的</a:t>
            </a:r>
            <a:r>
              <a:rPr lang="zh-CN" altLang="zh-CN" sz="2000" b="1" dirty="0">
                <a:solidFill>
                  <a:srgbClr val="FF0000"/>
                </a:solidFill>
                <a:latin typeface="微软雅黑" panose="020B0503020204020204" charset="-122"/>
                <a:cs typeface="微软雅黑" panose="020B0503020204020204" charset="-122"/>
              </a:rPr>
              <a:t>测试费用</a:t>
            </a:r>
            <a:r>
              <a:rPr lang="zh-CN" altLang="zh-CN" sz="2000" dirty="0">
                <a:solidFill>
                  <a:srgbClr val="0046DC"/>
                </a:solidFill>
                <a:latin typeface="微软雅黑" panose="020B0503020204020204" charset="-122"/>
                <a:cs typeface="微软雅黑" panose="020B0503020204020204" charset="-122"/>
              </a:rPr>
              <a:t>。</a:t>
            </a:r>
          </a:p>
          <a:p>
            <a:pPr marL="0" indent="0">
              <a:lnSpc>
                <a:spcPct val="150000"/>
              </a:lnSpc>
              <a:buNone/>
            </a:pPr>
            <a:endParaRPr lang="zh-CN" altLang="en-US" sz="1900" dirty="0">
              <a:solidFill>
                <a:srgbClr val="0046DC"/>
              </a:solidFill>
              <a:latin typeface="微软雅黑" panose="020B0503020204020204" charset="-122"/>
              <a:cs typeface="微软雅黑" panose="020B0503020204020204" charset="-122"/>
            </a:endParaRPr>
          </a:p>
          <a:p>
            <a:pPr marL="0" indent="0">
              <a:lnSpc>
                <a:spcPct val="150000"/>
              </a:lnSpc>
              <a:buNone/>
            </a:pPr>
            <a:endParaRPr lang="zh-CN" altLang="en-US" sz="1900" i="1" dirty="0">
              <a:solidFill>
                <a:srgbClr val="0046DC"/>
              </a:solidFill>
              <a:latin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11</a:t>
            </a:r>
            <a:r>
              <a:rPr lang="zh-CN" altLang="en-US" dirty="0">
                <a:solidFill>
                  <a:srgbClr val="0070C0"/>
                </a:solidFill>
              </a:rPr>
              <a:t>、不在补贴范围清单（即不能申</a:t>
            </a:r>
            <a:r>
              <a:rPr lang="zh-CN" altLang="en-US" dirty="0" smtClean="0">
                <a:solidFill>
                  <a:srgbClr val="0070C0"/>
                </a:solidFill>
              </a:rPr>
              <a:t>领使用创</a:t>
            </a:r>
            <a:r>
              <a:rPr lang="zh-CN" altLang="en-US" dirty="0">
                <a:solidFill>
                  <a:srgbClr val="0070C0"/>
                </a:solidFill>
              </a:rPr>
              <a:t>新券）</a:t>
            </a:r>
          </a:p>
        </p:txBody>
      </p:sp>
      <p:sp>
        <p:nvSpPr>
          <p:cNvPr id="5" name="内容占位符 4"/>
          <p:cNvSpPr>
            <a:spLocks noGrp="1"/>
          </p:cNvSpPr>
          <p:nvPr>
            <p:ph idx="1"/>
            <p:custDataLst>
              <p:tags r:id="rId3"/>
            </p:custDataLst>
          </p:nvPr>
        </p:nvSpPr>
        <p:spPr>
          <a:xfrm>
            <a:off x="422643" y="1057945"/>
            <a:ext cx="11352414" cy="5178952"/>
          </a:xfrm>
        </p:spPr>
        <p:txBody>
          <a:bodyPr>
            <a:noAutofit/>
          </a:bodyPr>
          <a:lstStyle/>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政府业务：包括行政抽查、政府委托业务、法定认证、强制检定等。</a:t>
            </a:r>
            <a:r>
              <a:rPr lang="en-US" altLang="zh-CN" sz="2000" b="1" dirty="0">
                <a:solidFill>
                  <a:srgbClr val="0046DC"/>
                </a:solidFill>
                <a:latin typeface="微软雅黑" panose="020B0503020204020204" charset="-122"/>
                <a:cs typeface="微软雅黑" panose="020B0503020204020204" charset="-122"/>
              </a:rPr>
              <a:t> </a:t>
            </a:r>
            <a:endParaRPr lang="zh-CN" altLang="zh-CN" sz="2000" b="1" dirty="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不属于科技创新或研发活动范围的检验检测：产品批量检验、商业验货、医学检验、环境检测等。</a:t>
            </a:r>
          </a:p>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不属于检验检测范围的技术服务：包括委托加工业务、技术服务合同中不属于检验检测的费用（如打包耗材、技术培训费用等）等。</a:t>
            </a:r>
          </a:p>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用于开展科技创新活动之外的仪器计量校准等。 </a:t>
            </a:r>
          </a:p>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服务机构和用户之间存在关联关系或公司内部检测等。</a:t>
            </a:r>
          </a:p>
          <a:p>
            <a:pPr>
              <a:lnSpc>
                <a:spcPct val="150000"/>
              </a:lnSpc>
              <a:buFont typeface="Wingdings" panose="05000000000000000000" charset="0"/>
              <a:buChar char="l"/>
            </a:pPr>
            <a:r>
              <a:rPr lang="zh-CN" altLang="zh-CN" sz="2000" b="1" dirty="0">
                <a:solidFill>
                  <a:srgbClr val="0046DC"/>
                </a:solidFill>
                <a:latin typeface="微软雅黑" panose="020B0503020204020204" charset="-122"/>
                <a:cs typeface="微软雅黑" panose="020B0503020204020204" charset="-122"/>
              </a:rPr>
              <a:t>其他非科技创新活动。</a:t>
            </a:r>
            <a:endParaRPr lang="en-US" altLang="zh-CN" sz="2000" b="1" dirty="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b="1" dirty="0">
                <a:solidFill>
                  <a:srgbClr val="0046DC"/>
                </a:solidFill>
                <a:latin typeface="微软雅黑" panose="020B0503020204020204" charset="-122"/>
                <a:cs typeface="微软雅黑" panose="020B0503020204020204" charset="-122"/>
              </a:rPr>
              <a:t>此外，失信企业不在补贴范围之内；利用国家或外省市仪器资源的检测费用暂不在支持范围</a:t>
            </a:r>
            <a:r>
              <a:rPr lang="zh-CN" altLang="en-US" sz="2000" dirty="0">
                <a:solidFill>
                  <a:srgbClr val="0046DC"/>
                </a:solidFill>
                <a:latin typeface="微软雅黑" panose="020B0503020204020204" charset="-122"/>
                <a:cs typeface="微软雅黑" panose="020B0503020204020204" charset="-122"/>
              </a:rPr>
              <a:t>。</a:t>
            </a:r>
          </a:p>
          <a:p>
            <a:endParaRPr lang="en-US" altLang="zh-CN" sz="2000" dirty="0" smtClean="0">
              <a:solidFill>
                <a:schemeClr val="accent1"/>
              </a:solidFill>
              <a:latin typeface="+mj-ea"/>
              <a:ea typeface="+mj-ea"/>
            </a:endParaRPr>
          </a:p>
          <a:p>
            <a:endParaRPr lang="zh-CN" altLang="zh-CN" sz="2000" dirty="0">
              <a:solidFill>
                <a:schemeClr val="accent1"/>
              </a:solidFill>
              <a:latin typeface="+mj-ea"/>
              <a:ea typeface="+mj-ea"/>
            </a:endParaRPr>
          </a:p>
          <a:p>
            <a:pPr marL="0" indent="0">
              <a:lnSpc>
                <a:spcPct val="150000"/>
              </a:lnSpc>
              <a:buFont typeface="Wingdings" panose="05000000000000000000" charset="0"/>
              <a:buNone/>
            </a:pPr>
            <a:endParaRPr sz="1900" dirty="0">
              <a:solidFill>
                <a:srgbClr val="0046DC"/>
              </a:solidFill>
              <a:latin typeface="微软雅黑" panose="020B0503020204020204" charset="-122"/>
              <a:cs typeface="微软雅黑" panose="020B0503020204020204" charset="-122"/>
              <a:sym typeface="+mn-ea"/>
            </a:endParaRPr>
          </a:p>
          <a:p>
            <a:pPr>
              <a:lnSpc>
                <a:spcPct val="150000"/>
              </a:lnSpc>
              <a:buFont typeface="Wingdings" panose="05000000000000000000" charset="0"/>
              <a:buChar char="l"/>
            </a:pPr>
            <a:endParaRPr sz="1900" dirty="0">
              <a:solidFill>
                <a:srgbClr val="0046DC"/>
              </a:solidFill>
              <a:latin typeface="微软雅黑" panose="020B0503020204020204" charset="-122"/>
              <a:cs typeface="微软雅黑" panose="020B0503020204020204" charset="-122"/>
              <a:sym typeface="+mn-ea"/>
            </a:endParaRPr>
          </a:p>
          <a:p>
            <a:pPr marL="0" indent="0">
              <a:lnSpc>
                <a:spcPct val="150000"/>
              </a:lnSpc>
              <a:buFont typeface="Wingdings" panose="05000000000000000000" charset="0"/>
              <a:buNone/>
            </a:pPr>
            <a:endParaRPr lang="zh-CN" altLang="en-US" sz="1900" i="1" dirty="0">
              <a:solidFill>
                <a:srgbClr val="0046DC"/>
              </a:solidFill>
              <a:latin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12</a:t>
            </a:r>
            <a:r>
              <a:rPr lang="zh-CN" altLang="en-US" dirty="0">
                <a:solidFill>
                  <a:srgbClr val="0070C0"/>
                </a:solidFill>
              </a:rPr>
              <a:t>、企业每年能申领创新券最高金额是多少</a:t>
            </a:r>
          </a:p>
        </p:txBody>
      </p:sp>
      <p:sp>
        <p:nvSpPr>
          <p:cNvPr id="5" name="内容占位符 4"/>
          <p:cNvSpPr>
            <a:spLocks noGrp="1"/>
          </p:cNvSpPr>
          <p:nvPr>
            <p:ph idx="1"/>
            <p:custDataLst>
              <p:tags r:id="rId3"/>
            </p:custDataLst>
          </p:nvPr>
        </p:nvSpPr>
        <p:spPr>
          <a:xfrm>
            <a:off x="1349375" y="2346024"/>
            <a:ext cx="3324225" cy="1919605"/>
          </a:xfrm>
        </p:spPr>
        <p:txBody>
          <a:bodyPr>
            <a:noAutofit/>
          </a:bodyPr>
          <a:lstStyle/>
          <a:p>
            <a:pPr>
              <a:lnSpc>
                <a:spcPct val="150000"/>
              </a:lnSpc>
              <a:buFont typeface="Wingdings" panose="05000000000000000000" charset="0"/>
              <a:buChar char="l"/>
            </a:pPr>
            <a:r>
              <a:rPr lang="zh-CN" altLang="en-US" sz="2000" dirty="0">
                <a:solidFill>
                  <a:srgbClr val="0046DC"/>
                </a:solidFill>
                <a:latin typeface="微软雅黑" panose="020B0503020204020204" charset="-122"/>
                <a:cs typeface="微软雅黑" panose="020B0503020204020204" charset="-122"/>
              </a:rPr>
              <a:t>高新技术企业</a:t>
            </a:r>
            <a:r>
              <a:rPr lang="en-US" altLang="zh-CN" sz="2000" b="1" dirty="0">
                <a:solidFill>
                  <a:srgbClr val="FF0000"/>
                </a:solidFill>
                <a:latin typeface="微软雅黑" panose="020B0503020204020204" charset="-122"/>
                <a:cs typeface="微软雅黑" panose="020B0503020204020204" charset="-122"/>
              </a:rPr>
              <a:t>20</a:t>
            </a:r>
            <a:r>
              <a:rPr lang="zh-CN" altLang="en-US" sz="2000" b="1" dirty="0" smtClean="0">
                <a:solidFill>
                  <a:srgbClr val="FF0000"/>
                </a:solidFill>
                <a:latin typeface="微软雅黑" panose="020B0503020204020204" charset="-122"/>
                <a:cs typeface="微软雅黑" panose="020B0503020204020204" charset="-122"/>
              </a:rPr>
              <a:t>万</a:t>
            </a:r>
            <a:r>
              <a:rPr lang="zh-CN" altLang="en-US" sz="2000" b="1" dirty="0" smtClean="0">
                <a:solidFill>
                  <a:srgbClr val="FF0000"/>
                </a:solidFill>
                <a:latin typeface="微软雅黑" panose="020B0503020204020204" charset="-122"/>
                <a:cs typeface="微软雅黑" panose="020B0503020204020204" charset="-122"/>
              </a:rPr>
              <a:t>元</a:t>
            </a:r>
            <a:endParaRPr lang="en-US" altLang="zh-CN" sz="2000" b="1" dirty="0" smtClean="0">
              <a:solidFill>
                <a:srgbClr val="FF0000"/>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dirty="0" smtClean="0">
                <a:solidFill>
                  <a:srgbClr val="0046DC"/>
                </a:solidFill>
                <a:latin typeface="微软雅黑" panose="020B0503020204020204" charset="-122"/>
                <a:cs typeface="微软雅黑" panose="020B0503020204020204" charset="-122"/>
              </a:rPr>
              <a:t>科技</a:t>
            </a:r>
            <a:r>
              <a:rPr lang="zh-CN" altLang="en-US" sz="2000" dirty="0">
                <a:solidFill>
                  <a:srgbClr val="0046DC"/>
                </a:solidFill>
                <a:latin typeface="微软雅黑" panose="020B0503020204020204" charset="-122"/>
                <a:cs typeface="微软雅黑" panose="020B0503020204020204" charset="-122"/>
              </a:rPr>
              <a:t>中小型企业</a:t>
            </a:r>
            <a:r>
              <a:rPr lang="en-US" altLang="zh-CN" sz="2000" b="1" dirty="0">
                <a:solidFill>
                  <a:srgbClr val="FF0000"/>
                </a:solidFill>
                <a:latin typeface="微软雅黑" panose="020B0503020204020204" charset="-122"/>
                <a:cs typeface="微软雅黑" panose="020B0503020204020204" charset="-122"/>
              </a:rPr>
              <a:t>20</a:t>
            </a:r>
            <a:r>
              <a:rPr lang="zh-CN" altLang="en-US" sz="2000" b="1" dirty="0" smtClean="0">
                <a:solidFill>
                  <a:srgbClr val="FF0000"/>
                </a:solidFill>
                <a:latin typeface="微软雅黑" panose="020B0503020204020204" charset="-122"/>
                <a:cs typeface="微软雅黑" panose="020B0503020204020204" charset="-122"/>
              </a:rPr>
              <a:t>万元</a:t>
            </a:r>
            <a:endParaRPr lang="en-US" altLang="zh-CN" sz="2000" b="1" dirty="0" smtClean="0">
              <a:solidFill>
                <a:srgbClr val="FF0000"/>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dirty="0" smtClean="0">
                <a:solidFill>
                  <a:srgbClr val="0046DC"/>
                </a:solidFill>
                <a:latin typeface="微软雅黑" panose="020B0503020204020204" charset="-122"/>
                <a:cs typeface="微软雅黑" panose="020B0503020204020204" charset="-122"/>
              </a:rPr>
              <a:t>创新</a:t>
            </a:r>
            <a:r>
              <a:rPr lang="zh-CN" altLang="en-US" sz="2000" dirty="0">
                <a:solidFill>
                  <a:srgbClr val="0046DC"/>
                </a:solidFill>
                <a:latin typeface="微软雅黑" panose="020B0503020204020204" charset="-122"/>
                <a:cs typeface="微软雅黑" panose="020B0503020204020204" charset="-122"/>
              </a:rPr>
              <a:t>创业团队</a:t>
            </a:r>
            <a:r>
              <a:rPr lang="en-US" altLang="zh-CN" sz="2000" b="1" dirty="0">
                <a:solidFill>
                  <a:srgbClr val="FF0000"/>
                </a:solidFill>
                <a:latin typeface="微软雅黑" panose="020B0503020204020204" charset="-122"/>
                <a:cs typeface="微软雅黑" panose="020B0503020204020204" charset="-122"/>
              </a:rPr>
              <a:t>10</a:t>
            </a:r>
            <a:r>
              <a:rPr lang="zh-CN" altLang="en-US" sz="2000" b="1" dirty="0" smtClean="0">
                <a:solidFill>
                  <a:srgbClr val="FF0000"/>
                </a:solidFill>
                <a:latin typeface="微软雅黑" panose="020B0503020204020204" charset="-122"/>
                <a:cs typeface="微软雅黑" panose="020B0503020204020204" charset="-122"/>
              </a:rPr>
              <a:t>万元</a:t>
            </a:r>
            <a:endParaRPr sz="2000" b="1" dirty="0">
              <a:solidFill>
                <a:srgbClr val="FF0000"/>
              </a:solidFill>
              <a:latin typeface="微软雅黑" panose="020B0503020204020204" charset="-122"/>
              <a:cs typeface="微软雅黑" panose="020B0503020204020204" charset="-122"/>
              <a:sym typeface="+mn-ea"/>
            </a:endParaRPr>
          </a:p>
          <a:p>
            <a:pPr>
              <a:lnSpc>
                <a:spcPct val="150000"/>
              </a:lnSpc>
              <a:buNone/>
            </a:pPr>
            <a:endParaRPr lang="zh-CN" altLang="en-US" sz="1900" i="1" dirty="0">
              <a:solidFill>
                <a:srgbClr val="0046DC"/>
              </a:solidFill>
              <a:latin typeface="微软雅黑" panose="020B0503020204020204" charset="-122"/>
              <a:cs typeface="微软雅黑" panose="020B0503020204020204" charset="-122"/>
            </a:endParaRPr>
          </a:p>
        </p:txBody>
      </p:sp>
      <p:pic>
        <p:nvPicPr>
          <p:cNvPr id="6" name="图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61200" y="2346024"/>
            <a:ext cx="4076700" cy="2553034"/>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13</a:t>
            </a:r>
            <a:r>
              <a:rPr lang="zh-CN" altLang="en-US" dirty="0">
                <a:solidFill>
                  <a:srgbClr val="0070C0"/>
                </a:solidFill>
              </a:rPr>
              <a:t>、创新券使用遵循原则</a:t>
            </a:r>
          </a:p>
        </p:txBody>
      </p:sp>
      <p:sp>
        <p:nvSpPr>
          <p:cNvPr id="5" name="内容占位符 4"/>
          <p:cNvSpPr>
            <a:spLocks noGrp="1"/>
          </p:cNvSpPr>
          <p:nvPr>
            <p:ph idx="1"/>
            <p:custDataLst>
              <p:tags r:id="rId3"/>
            </p:custDataLst>
          </p:nvPr>
        </p:nvSpPr>
        <p:spPr>
          <a:xfrm>
            <a:off x="688975" y="2142824"/>
            <a:ext cx="5407025" cy="1919605"/>
          </a:xfrm>
        </p:spPr>
        <p:txBody>
          <a:bodyPr>
            <a:noAutofit/>
          </a:bodyPr>
          <a:lstStyle/>
          <a:p>
            <a:pPr>
              <a:lnSpc>
                <a:spcPct val="150000"/>
              </a:lnSpc>
              <a:buFont typeface="Wingdings" panose="05000000000000000000" charset="0"/>
              <a:buChar char="l"/>
            </a:pPr>
            <a:r>
              <a:rPr lang="zh-CN" altLang="en-US" sz="2000" b="1" dirty="0">
                <a:solidFill>
                  <a:srgbClr val="0046DC"/>
                </a:solidFill>
                <a:latin typeface="微软雅黑" panose="020B0503020204020204" charset="-122"/>
                <a:cs typeface="微软雅黑" panose="020B0503020204020204" charset="-122"/>
              </a:rPr>
              <a:t>遵循“</a:t>
            </a:r>
            <a:r>
              <a:rPr lang="zh-CN" altLang="en-US" sz="2000" b="1" dirty="0">
                <a:solidFill>
                  <a:srgbClr val="FF0000"/>
                </a:solidFill>
                <a:latin typeface="微软雅黑" panose="020B0503020204020204" charset="-122"/>
                <a:cs typeface="微软雅黑" panose="020B0503020204020204" charset="-122"/>
              </a:rPr>
              <a:t>先申用先兑付</a:t>
            </a:r>
            <a:r>
              <a:rPr lang="zh-CN" altLang="en-US" sz="2000" b="1" dirty="0">
                <a:solidFill>
                  <a:srgbClr val="0046DC"/>
                </a:solidFill>
                <a:latin typeface="微软雅黑" panose="020B0503020204020204" charset="-122"/>
                <a:cs typeface="微软雅黑" panose="020B0503020204020204" charset="-122"/>
              </a:rPr>
              <a:t>”的</a:t>
            </a:r>
            <a:r>
              <a:rPr lang="zh-CN" altLang="en-US" sz="2000" b="1" dirty="0" smtClean="0">
                <a:solidFill>
                  <a:srgbClr val="0046DC"/>
                </a:solidFill>
                <a:latin typeface="微软雅黑" panose="020B0503020204020204" charset="-122"/>
                <a:cs typeface="微软雅黑" panose="020B0503020204020204" charset="-122"/>
              </a:rPr>
              <a:t>原则</a:t>
            </a:r>
            <a:endParaRPr lang="en-US" altLang="zh-CN" sz="2000" b="1" dirty="0" smtClean="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b="1" dirty="0" smtClean="0">
                <a:solidFill>
                  <a:srgbClr val="0046DC"/>
                </a:solidFill>
                <a:latin typeface="微软雅黑" panose="020B0503020204020204" charset="-122"/>
                <a:cs typeface="微软雅黑" panose="020B0503020204020204" charset="-122"/>
              </a:rPr>
              <a:t>当年</a:t>
            </a:r>
            <a:r>
              <a:rPr lang="zh-CN" altLang="en-US" sz="2000" b="1" dirty="0">
                <a:solidFill>
                  <a:srgbClr val="0046DC"/>
                </a:solidFill>
                <a:latin typeface="微软雅黑" panose="020B0503020204020204" charset="-122"/>
                <a:cs typeface="微软雅黑" panose="020B0503020204020204" charset="-122"/>
              </a:rPr>
              <a:t>申用</a:t>
            </a:r>
            <a:r>
              <a:rPr lang="zh-CN" altLang="en-US" sz="2000" b="1" dirty="0">
                <a:solidFill>
                  <a:srgbClr val="FF0000"/>
                </a:solidFill>
                <a:latin typeface="微软雅黑" panose="020B0503020204020204" charset="-122"/>
                <a:cs typeface="微软雅黑" panose="020B0503020204020204" charset="-122"/>
              </a:rPr>
              <a:t>当年</a:t>
            </a:r>
            <a:r>
              <a:rPr lang="zh-CN" altLang="en-US" sz="2000" b="1" dirty="0">
                <a:solidFill>
                  <a:srgbClr val="0046DC"/>
                </a:solidFill>
                <a:latin typeface="微软雅黑" panose="020B0503020204020204" charset="-122"/>
                <a:cs typeface="微软雅黑" panose="020B0503020204020204" charset="-122"/>
              </a:rPr>
              <a:t>使用，用完为止，逾期</a:t>
            </a:r>
            <a:r>
              <a:rPr lang="zh-CN" altLang="en-US" sz="2000" b="1" dirty="0" smtClean="0">
                <a:solidFill>
                  <a:srgbClr val="0046DC"/>
                </a:solidFill>
                <a:latin typeface="微软雅黑" panose="020B0503020204020204" charset="-122"/>
                <a:cs typeface="微软雅黑" panose="020B0503020204020204" charset="-122"/>
              </a:rPr>
              <a:t>失效</a:t>
            </a:r>
            <a:endParaRPr lang="en-US" altLang="zh-CN" sz="2000" b="1" dirty="0" smtClean="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b="1" dirty="0" smtClean="0">
                <a:solidFill>
                  <a:srgbClr val="0046DC"/>
                </a:solidFill>
                <a:latin typeface="微软雅黑" panose="020B0503020204020204" charset="-122"/>
                <a:cs typeface="微软雅黑" panose="020B0503020204020204" charset="-122"/>
              </a:rPr>
              <a:t>当年</a:t>
            </a:r>
            <a:r>
              <a:rPr lang="zh-CN" altLang="en-US" sz="2000" b="1" dirty="0">
                <a:solidFill>
                  <a:srgbClr val="0046DC"/>
                </a:solidFill>
                <a:latin typeface="微软雅黑" panose="020B0503020204020204" charset="-122"/>
                <a:cs typeface="微软雅黑" panose="020B0503020204020204" charset="-122"/>
              </a:rPr>
              <a:t>用券</a:t>
            </a:r>
            <a:r>
              <a:rPr lang="zh-CN" altLang="en-US" sz="2000" b="1" dirty="0">
                <a:solidFill>
                  <a:srgbClr val="FF0000"/>
                </a:solidFill>
                <a:latin typeface="微软雅黑" panose="020B0503020204020204" charset="-122"/>
                <a:cs typeface="微软雅黑" panose="020B0503020204020204" charset="-122"/>
              </a:rPr>
              <a:t>总金额</a:t>
            </a:r>
            <a:r>
              <a:rPr lang="zh-CN" altLang="en-US" sz="2000" b="1" dirty="0">
                <a:solidFill>
                  <a:srgbClr val="0046DC"/>
                </a:solidFill>
                <a:latin typeface="微软雅黑" panose="020B0503020204020204" charset="-122"/>
                <a:cs typeface="微软雅黑" panose="020B0503020204020204" charset="-122"/>
              </a:rPr>
              <a:t>达到总额后停止申</a:t>
            </a:r>
            <a:r>
              <a:rPr lang="zh-CN" altLang="en-US" sz="2000" b="1" dirty="0" smtClean="0">
                <a:solidFill>
                  <a:srgbClr val="0046DC"/>
                </a:solidFill>
                <a:latin typeface="微软雅黑" panose="020B0503020204020204" charset="-122"/>
                <a:cs typeface="微软雅黑" panose="020B0503020204020204" charset="-122"/>
              </a:rPr>
              <a:t>用</a:t>
            </a:r>
            <a:endParaRPr lang="zh-CN" altLang="en-US" sz="1900" b="1" i="1" dirty="0">
              <a:solidFill>
                <a:srgbClr val="0046DC"/>
              </a:solidFill>
              <a:latin typeface="微软雅黑" panose="020B0503020204020204" charset="-122"/>
              <a:cs typeface="微软雅黑" panose="020B0503020204020204" charset="-122"/>
            </a:endParaRPr>
          </a:p>
        </p:txBody>
      </p:sp>
      <p:pic>
        <p:nvPicPr>
          <p:cNvPr id="3" name="图片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64400" y="2142824"/>
            <a:ext cx="4092619" cy="2728413"/>
          </a:xfrm>
          <a:prstGeom prst="rect">
            <a:avLst/>
          </a:prstGeom>
        </p:spPr>
      </p:pic>
    </p:spTree>
    <p:custDataLst>
      <p:tags r:id="rId1"/>
    </p:custDataLst>
    <p:extLst>
      <p:ext uri="{BB962C8B-B14F-4D97-AF65-F5344CB8AC3E}">
        <p14:creationId xmlns="" xmlns:p14="http://schemas.microsoft.com/office/powerpoint/2010/main" val="2161938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14</a:t>
            </a:r>
            <a:r>
              <a:rPr lang="zh-CN" altLang="en-US" dirty="0">
                <a:solidFill>
                  <a:srgbClr val="0070C0"/>
                </a:solidFill>
              </a:rPr>
              <a:t>、科技创新券在哪申领、审核、使用、兑现</a:t>
            </a:r>
          </a:p>
        </p:txBody>
      </p:sp>
      <p:sp>
        <p:nvSpPr>
          <p:cNvPr id="5" name="内容占位符 4"/>
          <p:cNvSpPr>
            <a:spLocks noGrp="1"/>
          </p:cNvSpPr>
          <p:nvPr>
            <p:ph idx="1"/>
            <p:custDataLst>
              <p:tags r:id="rId3"/>
            </p:custDataLst>
          </p:nvPr>
        </p:nvSpPr>
        <p:spPr>
          <a:xfrm>
            <a:off x="1108075" y="1838024"/>
            <a:ext cx="9394825" cy="1919605"/>
          </a:xfrm>
        </p:spPr>
        <p:txBody>
          <a:bodyPr>
            <a:noAutofit/>
          </a:bodyPr>
          <a:lstStyle/>
          <a:p>
            <a:pPr>
              <a:lnSpc>
                <a:spcPct val="150000"/>
              </a:lnSpc>
              <a:buFont typeface="Wingdings" panose="05000000000000000000" charset="0"/>
              <a:buChar char="l"/>
            </a:pPr>
            <a:r>
              <a:rPr lang="zh-CN" altLang="en-US" sz="2000" b="1" dirty="0">
                <a:solidFill>
                  <a:srgbClr val="0046DC"/>
                </a:solidFill>
                <a:latin typeface="微软雅黑" panose="020B0503020204020204" charset="-122"/>
                <a:cs typeface="微软雅黑" panose="020B0503020204020204" charset="-122"/>
              </a:rPr>
              <a:t>在河南省科研设施和仪器共享服务平台（以下简称“省共享服务平台”）（网址：</a:t>
            </a:r>
            <a:r>
              <a:rPr lang="en-US" altLang="zh-CN" sz="2000" b="1" dirty="0">
                <a:solidFill>
                  <a:srgbClr val="0046DC"/>
                </a:solidFill>
                <a:latin typeface="微软雅黑" panose="020B0503020204020204" charset="-122"/>
                <a:cs typeface="微软雅黑" panose="020B0503020204020204" charset="-122"/>
              </a:rPr>
              <a:t>http://www.hniss.cn</a:t>
            </a:r>
            <a:r>
              <a:rPr lang="zh-CN" altLang="en-US" sz="2000" b="1" dirty="0">
                <a:solidFill>
                  <a:srgbClr val="0046DC"/>
                </a:solidFill>
                <a:latin typeface="微软雅黑" panose="020B0503020204020204" charset="-122"/>
                <a:cs typeface="微软雅黑" panose="020B0503020204020204" charset="-122"/>
              </a:rPr>
              <a:t>） ，登录省平台，点击</a:t>
            </a:r>
            <a:r>
              <a:rPr lang="zh-CN" altLang="en-US" sz="2000" b="1" dirty="0">
                <a:solidFill>
                  <a:srgbClr val="FF0000"/>
                </a:solidFill>
                <a:latin typeface="微软雅黑" panose="020B0503020204020204" charset="-122"/>
                <a:cs typeface="微软雅黑" panose="020B0503020204020204" charset="-122"/>
              </a:rPr>
              <a:t>“创新券”</a:t>
            </a:r>
            <a:r>
              <a:rPr lang="zh-CN" altLang="en-US" sz="2000" b="1" dirty="0">
                <a:solidFill>
                  <a:srgbClr val="0046DC"/>
                </a:solidFill>
                <a:latin typeface="微软雅黑" panose="020B0503020204020204" charset="-122"/>
                <a:cs typeface="微软雅黑" panose="020B0503020204020204" charset="-122"/>
              </a:rPr>
              <a:t>模块，按照规定流程进行申领、审核、使用、兑付。</a:t>
            </a:r>
            <a:endParaRPr lang="zh-CN" altLang="en-US" sz="1900" b="1" i="1" dirty="0">
              <a:solidFill>
                <a:srgbClr val="0046DC"/>
              </a:solidFill>
              <a:latin typeface="微软雅黑" panose="020B0503020204020204" charset="-122"/>
              <a:cs typeface="微软雅黑" panose="020B0503020204020204" charset="-122"/>
            </a:endParaRPr>
          </a:p>
        </p:txBody>
      </p:sp>
      <p:graphicFrame>
        <p:nvGraphicFramePr>
          <p:cNvPr id="7" name="图示 6"/>
          <p:cNvGraphicFramePr/>
          <p:nvPr>
            <p:extLst>
              <p:ext uri="{D42A27DB-BD31-4B8C-83A1-F6EECF244321}">
                <p14:modId xmlns="" xmlns:p14="http://schemas.microsoft.com/office/powerpoint/2010/main" val="3445045164"/>
              </p:ext>
            </p:extLst>
          </p:nvPr>
        </p:nvGraphicFramePr>
        <p:xfrm>
          <a:off x="1619250" y="3757629"/>
          <a:ext cx="8953500" cy="2578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 xmlns:p14="http://schemas.microsoft.com/office/powerpoint/2010/main" val="641199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15</a:t>
            </a:r>
            <a:r>
              <a:rPr lang="zh-CN" altLang="en-US" dirty="0">
                <a:solidFill>
                  <a:srgbClr val="0070C0"/>
                </a:solidFill>
              </a:rPr>
              <a:t>、企业如何顺利领取使用创新券</a:t>
            </a:r>
          </a:p>
        </p:txBody>
      </p:sp>
      <p:graphicFrame>
        <p:nvGraphicFramePr>
          <p:cNvPr id="9" name="图示 8"/>
          <p:cNvGraphicFramePr/>
          <p:nvPr>
            <p:extLst>
              <p:ext uri="{D42A27DB-BD31-4B8C-83A1-F6EECF244321}">
                <p14:modId xmlns="" xmlns:p14="http://schemas.microsoft.com/office/powerpoint/2010/main" val="1696472905"/>
              </p:ext>
            </p:extLst>
          </p:nvPr>
        </p:nvGraphicFramePr>
        <p:xfrm>
          <a:off x="533400" y="1790700"/>
          <a:ext cx="11137899" cy="2527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 xmlns:p14="http://schemas.microsoft.com/office/powerpoint/2010/main" val="8361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smtClean="0">
                <a:solidFill>
                  <a:srgbClr val="0070C0"/>
                </a:solidFill>
              </a:rPr>
              <a:t>1</a:t>
            </a:r>
            <a:r>
              <a:rPr lang="zh-CN" altLang="en-US" dirty="0" smtClean="0">
                <a:solidFill>
                  <a:srgbClr val="0070C0"/>
                </a:solidFill>
              </a:rPr>
              <a:t>、什么是科研设施与仪器</a:t>
            </a:r>
            <a:endParaRPr lang="zh-CN" altLang="en-US" dirty="0">
              <a:solidFill>
                <a:srgbClr val="0070C0"/>
              </a:solidFill>
            </a:endParaRPr>
          </a:p>
        </p:txBody>
      </p:sp>
      <p:sp>
        <p:nvSpPr>
          <p:cNvPr id="3" name="内容占位符 2"/>
          <p:cNvSpPr>
            <a:spLocks noGrp="1"/>
          </p:cNvSpPr>
          <p:nvPr>
            <p:ph idx="1"/>
            <p:custDataLst>
              <p:tags r:id="rId3"/>
            </p:custDataLst>
          </p:nvPr>
        </p:nvSpPr>
        <p:spPr>
          <a:xfrm>
            <a:off x="5501728" y="1586865"/>
            <a:ext cx="5509172" cy="4866005"/>
          </a:xfrm>
        </p:spPr>
        <p:txBody>
          <a:bodyPr>
            <a:noAutofit/>
          </a:bodyPr>
          <a:lstStyle/>
          <a:p>
            <a:r>
              <a:rPr lang="zh-CN" altLang="zh-CN" sz="2000" b="1" dirty="0" smtClean="0">
                <a:solidFill>
                  <a:srgbClr val="0046DC"/>
                </a:solidFill>
                <a:latin typeface="微软雅黑" panose="020B0503020204020204" charset="-122"/>
                <a:cs typeface="微软雅黑" panose="020B0503020204020204" charset="-122"/>
              </a:rPr>
              <a:t>科研</a:t>
            </a:r>
            <a:r>
              <a:rPr lang="zh-CN" altLang="zh-CN" sz="2000" b="1" dirty="0">
                <a:solidFill>
                  <a:srgbClr val="0046DC"/>
                </a:solidFill>
                <a:latin typeface="微软雅黑" panose="020B0503020204020204" charset="-122"/>
                <a:cs typeface="微软雅黑" panose="020B0503020204020204" charset="-122"/>
              </a:rPr>
              <a:t>设施和科研仪器主要是指河南省行政区域内加入</a:t>
            </a:r>
            <a:r>
              <a:rPr lang="zh-CN" altLang="zh-CN" sz="2000" b="1" dirty="0">
                <a:solidFill>
                  <a:srgbClr val="FF0000"/>
                </a:solidFill>
                <a:latin typeface="微软雅黑" panose="020B0503020204020204" charset="-122"/>
                <a:cs typeface="微软雅黑" panose="020B0503020204020204" charset="-122"/>
              </a:rPr>
              <a:t>河南省科研设施和仪器共享服务平台</a:t>
            </a:r>
            <a:r>
              <a:rPr lang="zh-CN" altLang="zh-CN" sz="2000" b="1" dirty="0">
                <a:solidFill>
                  <a:srgbClr val="0046DC"/>
                </a:solidFill>
                <a:latin typeface="微软雅黑" panose="020B0503020204020204" charset="-122"/>
                <a:cs typeface="微软雅黑" panose="020B0503020204020204" charset="-122"/>
              </a:rPr>
              <a:t>（以下简称“省共享服务平台”）（网址：</a:t>
            </a:r>
            <a:r>
              <a:rPr lang="en-US" altLang="zh-CN" sz="2000" b="1" dirty="0">
                <a:solidFill>
                  <a:srgbClr val="FF0000"/>
                </a:solidFill>
                <a:latin typeface="微软雅黑" panose="020B0503020204020204" charset="-122"/>
                <a:cs typeface="微软雅黑" panose="020B0503020204020204" charset="-122"/>
              </a:rPr>
              <a:t>http://www.hniss.cn</a:t>
            </a:r>
            <a:r>
              <a:rPr lang="en-US" altLang="zh-CN" sz="2000" b="1" dirty="0">
                <a:solidFill>
                  <a:srgbClr val="0046DC"/>
                </a:solidFill>
                <a:latin typeface="微软雅黑" panose="020B0503020204020204" charset="-122"/>
                <a:cs typeface="微软雅黑" panose="020B0503020204020204" charset="-122"/>
              </a:rPr>
              <a:t>）的可用于开展科学研究和技术开发等科技创新活动的科研设施和科研仪器等。</a:t>
            </a:r>
            <a:endParaRPr lang="zh-CN" altLang="zh-CN" sz="2000" b="1" dirty="0">
              <a:solidFill>
                <a:srgbClr val="0046DC"/>
              </a:solidFill>
              <a:latin typeface="微软雅黑" panose="020B0503020204020204" charset="-122"/>
              <a:cs typeface="微软雅黑" panose="020B0503020204020204" charset="-122"/>
            </a:endParaRPr>
          </a:p>
        </p:txBody>
      </p:sp>
      <p:pic>
        <p:nvPicPr>
          <p:cNvPr id="100" name="图片 99"/>
          <p:cNvPicPr/>
          <p:nvPr/>
        </p:nvPicPr>
        <p:blipFill>
          <a:blip r:embed="rId6" cstate="print">
            <a:extLst>
              <a:ext uri="{28A0092B-C50C-407E-A947-70E740481C1C}">
                <a14:useLocalDpi xmlns="" xmlns:a14="http://schemas.microsoft.com/office/drawing/2010/main" val="0"/>
              </a:ext>
            </a:extLst>
          </a:blip>
          <a:stretch>
            <a:fillRect/>
          </a:stretch>
        </p:blipFill>
        <p:spPr>
          <a:xfrm>
            <a:off x="669882" y="1586865"/>
            <a:ext cx="4211320" cy="421132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16</a:t>
            </a:r>
            <a:r>
              <a:rPr lang="zh-CN" altLang="en-US" dirty="0">
                <a:solidFill>
                  <a:srgbClr val="0070C0"/>
                </a:solidFill>
              </a:rPr>
              <a:t>、对管理单位的奖补</a:t>
            </a:r>
          </a:p>
        </p:txBody>
      </p:sp>
      <p:sp>
        <p:nvSpPr>
          <p:cNvPr id="5" name="内容占位符 4"/>
          <p:cNvSpPr>
            <a:spLocks noGrp="1"/>
          </p:cNvSpPr>
          <p:nvPr>
            <p:ph idx="1"/>
            <p:custDataLst>
              <p:tags r:id="rId3"/>
            </p:custDataLst>
          </p:nvPr>
        </p:nvSpPr>
        <p:spPr>
          <a:xfrm>
            <a:off x="492169" y="5662814"/>
            <a:ext cx="11029950" cy="931228"/>
          </a:xfrm>
        </p:spPr>
        <p:txBody>
          <a:bodyPr>
            <a:noAutofit/>
          </a:bodyPr>
          <a:lstStyle/>
          <a:p>
            <a:pPr marL="0" indent="0">
              <a:lnSpc>
                <a:spcPct val="100000"/>
              </a:lnSpc>
              <a:buNone/>
            </a:pPr>
            <a:r>
              <a:rPr lang="zh-CN" altLang="en-US" sz="2000" dirty="0">
                <a:solidFill>
                  <a:srgbClr val="0046DC"/>
                </a:solidFill>
                <a:latin typeface="微软雅黑" panose="020B0503020204020204" charset="-122"/>
                <a:cs typeface="微软雅黑" panose="020B0503020204020204" charset="-122"/>
              </a:rPr>
              <a:t>同一年度，单台（套）科研设施和仪器补贴金额不高于</a:t>
            </a:r>
            <a:r>
              <a:rPr lang="en-US" altLang="zh-CN" sz="2000" dirty="0">
                <a:solidFill>
                  <a:srgbClr val="0046DC"/>
                </a:solidFill>
                <a:latin typeface="微软雅黑" panose="020B0503020204020204" charset="-122"/>
                <a:cs typeface="微软雅黑" panose="020B0503020204020204" charset="-122"/>
              </a:rPr>
              <a:t>10</a:t>
            </a:r>
            <a:r>
              <a:rPr lang="zh-CN" altLang="en-US" sz="2000" dirty="0">
                <a:solidFill>
                  <a:srgbClr val="0046DC"/>
                </a:solidFill>
                <a:latin typeface="微软雅黑" panose="020B0503020204020204" charset="-122"/>
                <a:cs typeface="微软雅黑" panose="020B0503020204020204" charset="-122"/>
              </a:rPr>
              <a:t>万元，单个单位奖补总额不高于</a:t>
            </a:r>
            <a:r>
              <a:rPr lang="en-US" altLang="zh-CN" sz="2000" dirty="0">
                <a:solidFill>
                  <a:srgbClr val="0046DC"/>
                </a:solidFill>
                <a:latin typeface="微软雅黑" panose="020B0503020204020204" charset="-122"/>
                <a:cs typeface="微软雅黑" panose="020B0503020204020204" charset="-122"/>
              </a:rPr>
              <a:t>100</a:t>
            </a:r>
            <a:r>
              <a:rPr lang="zh-CN" altLang="en-US" sz="2000" dirty="0">
                <a:solidFill>
                  <a:srgbClr val="0046DC"/>
                </a:solidFill>
                <a:latin typeface="微软雅黑" panose="020B0503020204020204" charset="-122"/>
                <a:cs typeface="微软雅黑" panose="020B0503020204020204" charset="-122"/>
              </a:rPr>
              <a:t>万元。</a:t>
            </a:r>
          </a:p>
        </p:txBody>
      </p:sp>
      <p:sp>
        <p:nvSpPr>
          <p:cNvPr id="4" name="圆角矩形 3"/>
          <p:cNvSpPr/>
          <p:nvPr/>
        </p:nvSpPr>
        <p:spPr>
          <a:xfrm>
            <a:off x="512675" y="1145194"/>
            <a:ext cx="2263818" cy="54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组织实施</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矩形 6"/>
          <p:cNvSpPr/>
          <p:nvPr/>
        </p:nvSpPr>
        <p:spPr>
          <a:xfrm>
            <a:off x="397537" y="1732391"/>
            <a:ext cx="11265376" cy="1579920"/>
          </a:xfrm>
          <a:prstGeom prst="rect">
            <a:avLst/>
          </a:prstGeom>
        </p:spPr>
        <p:txBody>
          <a:bodyPr wrap="square">
            <a:spAutoFit/>
          </a:bodyPr>
          <a:lstStyle/>
          <a:p>
            <a:pPr>
              <a:spcAft>
                <a:spcPts val="1000"/>
              </a:spcAft>
            </a:pP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①首先省科技厅、省财政厅组织对管理单位年度开放共享情况进行绩效评价，确定评价结果等次（优秀、合格、不合格）</a:t>
            </a:r>
            <a:endParaRPr lang="en-US" altLang="zh-CN"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endParaRPr>
          </a:p>
          <a:p>
            <a:pPr>
              <a:spcAft>
                <a:spcPts val="1000"/>
              </a:spcAft>
            </a:pP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②然后根据等次确定补贴系数（</a:t>
            </a:r>
            <a:r>
              <a:rPr lang="en-US" altLang="zh-CN"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20%</a:t>
            </a: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或</a:t>
            </a:r>
            <a:r>
              <a:rPr lang="en-US" altLang="zh-CN"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10%</a:t>
            </a: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或不予奖补）</a:t>
            </a:r>
            <a:endParaRPr lang="en-US" altLang="zh-CN"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endParaRPr>
          </a:p>
          <a:p>
            <a:pPr>
              <a:spcAft>
                <a:spcPts val="1000"/>
              </a:spcAft>
            </a:pP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③应得创新券奖励金额</a:t>
            </a:r>
            <a:r>
              <a:rPr lang="en-US" altLang="zh-CN"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a:t>
            </a:r>
            <a:r>
              <a:rPr lang="zh-CN" altLang="en-US" sz="2000" spc="150" noProof="1" smtClean="0">
                <a:solidFill>
                  <a:srgbClr val="0046DC"/>
                </a:solidFill>
                <a:latin typeface="微软雅黑" panose="020B0503020204020204" charset="-122"/>
                <a:ea typeface="微软雅黑" panose="020B0503020204020204" charset="-122"/>
                <a:cs typeface="微软雅黑" panose="020B0503020204020204" charset="-122"/>
                <a:sym typeface="+mn-ea"/>
              </a:rPr>
              <a:t>创新券收入乘以补贴系数</a:t>
            </a:r>
            <a:endParaRPr lang="zh-CN" altLang="en-US" sz="2000" spc="150" noProof="1">
              <a:solidFill>
                <a:srgbClr val="0046DC"/>
              </a:solidFill>
              <a:latin typeface="微软雅黑" panose="020B0503020204020204" charset="-122"/>
              <a:ea typeface="微软雅黑" panose="020B0503020204020204" charset="-122"/>
              <a:cs typeface="微软雅黑" panose="020B0503020204020204" charset="-122"/>
              <a:sym typeface="+mn-ea"/>
            </a:endParaRPr>
          </a:p>
        </p:txBody>
      </p:sp>
      <p:sp>
        <p:nvSpPr>
          <p:cNvPr id="8" name="圆角矩形 7"/>
          <p:cNvSpPr/>
          <p:nvPr/>
        </p:nvSpPr>
        <p:spPr>
          <a:xfrm>
            <a:off x="512675" y="3433396"/>
            <a:ext cx="2263818" cy="54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奖补金额</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矩形 8"/>
          <p:cNvSpPr/>
          <p:nvPr/>
        </p:nvSpPr>
        <p:spPr>
          <a:xfrm>
            <a:off x="397537" y="4069500"/>
            <a:ext cx="10959499" cy="836126"/>
          </a:xfrm>
          <a:prstGeom prst="rect">
            <a:avLst/>
          </a:prstGeom>
        </p:spPr>
        <p:txBody>
          <a:bodyPr wrap="square">
            <a:spAutoFit/>
          </a:bodyPr>
          <a:lstStyle/>
          <a:p>
            <a:pPr>
              <a:spcAft>
                <a:spcPts val="1000"/>
              </a:spcAft>
            </a:pPr>
            <a:r>
              <a:rPr lang="zh-CN" altLang="en-US" sz="2000" spc="150" dirty="0">
                <a:solidFill>
                  <a:srgbClr val="0046DC"/>
                </a:solidFill>
                <a:latin typeface="微软雅黑" panose="020B0503020204020204" charset="-122"/>
                <a:ea typeface="微软雅黑" panose="020B0503020204020204" charset="-122"/>
                <a:cs typeface="微软雅黑" panose="020B0503020204020204" charset="-122"/>
              </a:rPr>
              <a:t>①管理单位开放共享服务绩效奖补金额等于单台（套）科研设施和仪器后补助金额的总和</a:t>
            </a:r>
            <a:endParaRPr lang="en-US" altLang="zh-CN" sz="2000" spc="150" dirty="0">
              <a:solidFill>
                <a:srgbClr val="0046DC"/>
              </a:solidFill>
              <a:latin typeface="微软雅黑" panose="020B0503020204020204" charset="-122"/>
              <a:ea typeface="微软雅黑" panose="020B0503020204020204" charset="-122"/>
              <a:cs typeface="微软雅黑" panose="020B0503020204020204" charset="-122"/>
            </a:endParaRPr>
          </a:p>
          <a:p>
            <a:pPr>
              <a:spcAft>
                <a:spcPts val="1000"/>
              </a:spcAft>
            </a:pPr>
            <a:r>
              <a:rPr lang="zh-CN" altLang="en-US" sz="2000" spc="150" dirty="0">
                <a:solidFill>
                  <a:srgbClr val="0046DC"/>
                </a:solidFill>
                <a:latin typeface="微软雅黑" panose="020B0503020204020204" charset="-122"/>
                <a:ea typeface="微软雅黑" panose="020B0503020204020204" charset="-122"/>
                <a:cs typeface="微软雅黑" panose="020B0503020204020204" charset="-122"/>
              </a:rPr>
              <a:t>②单台（套）科研设施和仪器后补助金额等于其开放共享服务收入乘以补贴系数。</a:t>
            </a:r>
          </a:p>
        </p:txBody>
      </p:sp>
      <p:sp>
        <p:nvSpPr>
          <p:cNvPr id="10" name="圆角矩形 9"/>
          <p:cNvSpPr/>
          <p:nvPr/>
        </p:nvSpPr>
        <p:spPr>
          <a:xfrm>
            <a:off x="512675" y="5011170"/>
            <a:ext cx="2263818" cy="54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金额上限</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 xmlns:p14="http://schemas.microsoft.com/office/powerpoint/2010/main" val="880407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17</a:t>
            </a:r>
            <a:r>
              <a:rPr lang="zh-CN" altLang="en-US" dirty="0">
                <a:solidFill>
                  <a:srgbClr val="0070C0"/>
                </a:solidFill>
              </a:rPr>
              <a:t>、对弄虚作假行为如何处理</a:t>
            </a:r>
          </a:p>
        </p:txBody>
      </p:sp>
      <p:sp>
        <p:nvSpPr>
          <p:cNvPr id="5" name="内容占位符 4"/>
          <p:cNvSpPr>
            <a:spLocks noGrp="1"/>
          </p:cNvSpPr>
          <p:nvPr>
            <p:ph idx="1"/>
            <p:custDataLst>
              <p:tags r:id="rId3"/>
            </p:custDataLst>
          </p:nvPr>
        </p:nvSpPr>
        <p:spPr>
          <a:xfrm>
            <a:off x="961982" y="1719112"/>
            <a:ext cx="5368925" cy="3114976"/>
          </a:xfrm>
        </p:spPr>
        <p:txBody>
          <a:bodyPr>
            <a:noAutofit/>
          </a:bodyPr>
          <a:lstStyle/>
          <a:p>
            <a:pPr>
              <a:lnSpc>
                <a:spcPct val="150000"/>
              </a:lnSpc>
              <a:buFont typeface="Wingdings" panose="05000000000000000000" charset="0"/>
              <a:buChar char="l"/>
            </a:pPr>
            <a:r>
              <a:rPr lang="zh-CN" altLang="en-US" sz="2000" dirty="0">
                <a:solidFill>
                  <a:srgbClr val="0046DC"/>
                </a:solidFill>
                <a:latin typeface="微软雅黑" panose="020B0503020204020204" charset="-122"/>
                <a:cs typeface="微软雅黑" panose="020B0503020204020204" charset="-122"/>
              </a:rPr>
              <a:t>管理单位和用户应保证申报材料及凭证的</a:t>
            </a:r>
            <a:r>
              <a:rPr lang="zh-CN" altLang="en-US" sz="2000" b="1" dirty="0">
                <a:solidFill>
                  <a:srgbClr val="0046DC"/>
                </a:solidFill>
                <a:latin typeface="微软雅黑" panose="020B0503020204020204" charset="-122"/>
                <a:cs typeface="微软雅黑" panose="020B0503020204020204" charset="-122"/>
              </a:rPr>
              <a:t>真实性、有效性、合法性</a:t>
            </a:r>
            <a:r>
              <a:rPr lang="zh-CN" altLang="en-US" sz="2000" dirty="0">
                <a:solidFill>
                  <a:srgbClr val="0046DC"/>
                </a:solidFill>
                <a:latin typeface="微软雅黑" panose="020B0503020204020204" charset="-122"/>
                <a:cs typeface="微软雅黑" panose="020B0503020204020204" charset="-122"/>
              </a:rPr>
              <a:t>，如有弄虚作假，一经发现将取消补贴资格，追回补助资金，记入科技诚信档案，并向社会公布，在购置仪器、申请科技计划等方面予以约束。情节严重的将追究相关法律责任。</a:t>
            </a:r>
            <a:endParaRPr lang="zh-CN" altLang="en-US" sz="1900" i="1" dirty="0">
              <a:solidFill>
                <a:srgbClr val="0046DC"/>
              </a:solidFill>
              <a:latin typeface="微软雅黑" panose="020B0503020204020204" charset="-122"/>
              <a:cs typeface="微软雅黑" panose="020B0503020204020204" charset="-122"/>
            </a:endParaRPr>
          </a:p>
        </p:txBody>
      </p:sp>
      <p:sp>
        <p:nvSpPr>
          <p:cNvPr id="4" name="十二角星 3"/>
          <p:cNvSpPr/>
          <p:nvPr/>
        </p:nvSpPr>
        <p:spPr>
          <a:xfrm>
            <a:off x="8610600" y="1981200"/>
            <a:ext cx="1270000" cy="1295400"/>
          </a:xfrm>
          <a:prstGeom prst="star1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真实</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十二角星 7"/>
          <p:cNvSpPr/>
          <p:nvPr/>
        </p:nvSpPr>
        <p:spPr>
          <a:xfrm>
            <a:off x="8470900" y="3640614"/>
            <a:ext cx="1270000" cy="1295400"/>
          </a:xfrm>
          <a:prstGeom prst="star1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有效</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十二角星 8"/>
          <p:cNvSpPr/>
          <p:nvPr/>
        </p:nvSpPr>
        <p:spPr>
          <a:xfrm>
            <a:off x="10001250" y="3013702"/>
            <a:ext cx="1270000" cy="1295400"/>
          </a:xfrm>
          <a:prstGeom prst="star1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合法</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 xmlns:p14="http://schemas.microsoft.com/office/powerpoint/2010/main" val="407552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18</a:t>
            </a:r>
            <a:r>
              <a:rPr lang="zh-CN" altLang="en-US" dirty="0">
                <a:solidFill>
                  <a:srgbClr val="0070C0"/>
                </a:solidFill>
              </a:rPr>
              <a:t>、主管部门职责</a:t>
            </a:r>
          </a:p>
        </p:txBody>
      </p:sp>
      <p:sp>
        <p:nvSpPr>
          <p:cNvPr id="5" name="内容占位符 4"/>
          <p:cNvSpPr>
            <a:spLocks noGrp="1"/>
          </p:cNvSpPr>
          <p:nvPr>
            <p:ph idx="1"/>
            <p:custDataLst>
              <p:tags r:id="rId3"/>
            </p:custDataLst>
          </p:nvPr>
        </p:nvSpPr>
        <p:spPr>
          <a:xfrm>
            <a:off x="860382" y="2189012"/>
            <a:ext cx="4930818" cy="3221188"/>
          </a:xfrm>
        </p:spPr>
        <p:txBody>
          <a:bodyPr>
            <a:noAutofit/>
          </a:bodyPr>
          <a:lstStyle/>
          <a:p>
            <a:pPr>
              <a:lnSpc>
                <a:spcPct val="150000"/>
              </a:lnSpc>
              <a:buFont typeface="Wingdings" panose="05000000000000000000" charset="0"/>
              <a:buChar char="l"/>
            </a:pPr>
            <a:r>
              <a:rPr lang="zh-CN" altLang="en-US" sz="2000" dirty="0">
                <a:solidFill>
                  <a:srgbClr val="0046DC"/>
                </a:solidFill>
                <a:latin typeface="微软雅黑" panose="020B0503020204020204" charset="-122"/>
                <a:cs typeface="微软雅黑" panose="020B0503020204020204" charset="-122"/>
              </a:rPr>
              <a:t>省科技厅、省财政厅负责研究制定科研设施和仪器双向补贴的政策措施，组织实施科研设施和仪器开放共享双向补贴工作。</a:t>
            </a:r>
            <a:endParaRPr lang="zh-CN" altLang="en-US" sz="1900" i="1" dirty="0">
              <a:solidFill>
                <a:srgbClr val="0046DC"/>
              </a:solidFill>
              <a:latin typeface="微软雅黑" panose="020B0503020204020204" charset="-122"/>
              <a:cs typeface="微软雅黑" panose="020B0503020204020204" charset="-122"/>
            </a:endParaRPr>
          </a:p>
        </p:txBody>
      </p:sp>
      <p:pic>
        <p:nvPicPr>
          <p:cNvPr id="3" name="图片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81800" y="1240798"/>
            <a:ext cx="4309912" cy="4309912"/>
          </a:xfrm>
          <a:prstGeom prst="rect">
            <a:avLst/>
          </a:prstGeom>
        </p:spPr>
      </p:pic>
    </p:spTree>
    <p:custDataLst>
      <p:tags r:id="rId1"/>
    </p:custDataLst>
    <p:extLst>
      <p:ext uri="{BB962C8B-B14F-4D97-AF65-F5344CB8AC3E}">
        <p14:creationId xmlns="" xmlns:p14="http://schemas.microsoft.com/office/powerpoint/2010/main" val="2664242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19</a:t>
            </a:r>
            <a:r>
              <a:rPr lang="zh-CN" altLang="en-US" dirty="0">
                <a:solidFill>
                  <a:srgbClr val="0070C0"/>
                </a:solidFill>
              </a:rPr>
              <a:t>、省平台工作</a:t>
            </a:r>
          </a:p>
        </p:txBody>
      </p:sp>
      <p:sp>
        <p:nvSpPr>
          <p:cNvPr id="5" name="内容占位符 4"/>
          <p:cNvSpPr>
            <a:spLocks noGrp="1"/>
          </p:cNvSpPr>
          <p:nvPr>
            <p:ph idx="1"/>
            <p:custDataLst>
              <p:tags r:id="rId3"/>
            </p:custDataLst>
          </p:nvPr>
        </p:nvSpPr>
        <p:spPr>
          <a:xfrm>
            <a:off x="961982" y="1719112"/>
            <a:ext cx="5019718" cy="3475188"/>
          </a:xfrm>
        </p:spPr>
        <p:txBody>
          <a:bodyPr>
            <a:noAutofit/>
          </a:bodyPr>
          <a:lstStyle/>
          <a:p>
            <a:pPr>
              <a:lnSpc>
                <a:spcPct val="150000"/>
              </a:lnSpc>
              <a:buFont typeface="Wingdings" panose="05000000000000000000" charset="0"/>
              <a:buChar char="l"/>
            </a:pPr>
            <a:r>
              <a:rPr lang="zh-CN" altLang="en-US" sz="2000" dirty="0">
                <a:solidFill>
                  <a:srgbClr val="0046DC"/>
                </a:solidFill>
                <a:latin typeface="微软雅黑" panose="020B0503020204020204" charset="-122"/>
                <a:cs typeface="微软雅黑" panose="020B0503020204020204" charset="-122"/>
              </a:rPr>
              <a:t>省共享服务平台受托负责开展全省科研设施和仪器开放共享绩效评价，组织实施双向补贴工作</a:t>
            </a:r>
            <a:r>
              <a:rPr lang="zh-CN" altLang="en-US" sz="2000" dirty="0" smtClean="0">
                <a:solidFill>
                  <a:srgbClr val="0046DC"/>
                </a:solidFill>
                <a:latin typeface="微软雅黑" panose="020B0503020204020204" charset="-122"/>
                <a:cs typeface="微软雅黑" panose="020B0503020204020204" charset="-122"/>
              </a:rPr>
              <a:t>。</a:t>
            </a:r>
            <a:endParaRPr lang="en-US" altLang="zh-CN" sz="2000" dirty="0" smtClean="0">
              <a:solidFill>
                <a:srgbClr val="0046DC"/>
              </a:solidFill>
              <a:latin typeface="微软雅黑" panose="020B0503020204020204" charset="-122"/>
              <a:cs typeface="微软雅黑" panose="020B0503020204020204" charset="-122"/>
            </a:endParaRPr>
          </a:p>
          <a:p>
            <a:pPr>
              <a:lnSpc>
                <a:spcPct val="150000"/>
              </a:lnSpc>
              <a:buFont typeface="Wingdings" panose="05000000000000000000" charset="0"/>
              <a:buChar char="l"/>
            </a:pPr>
            <a:r>
              <a:rPr lang="zh-CN" altLang="en-US" sz="2000" dirty="0" smtClean="0">
                <a:solidFill>
                  <a:srgbClr val="0046DC"/>
                </a:solidFill>
                <a:latin typeface="微软雅黑" panose="020B0503020204020204" charset="-122"/>
                <a:cs typeface="微软雅黑" panose="020B0503020204020204" charset="-122"/>
              </a:rPr>
              <a:t>审核  发放 兑付 拨款</a:t>
            </a:r>
            <a:endParaRPr lang="zh-CN" altLang="en-US" sz="2000" dirty="0">
              <a:solidFill>
                <a:srgbClr val="0046DC"/>
              </a:solidFill>
              <a:latin typeface="微软雅黑" panose="020B0503020204020204" charset="-122"/>
              <a:cs typeface="微软雅黑" panose="020B0503020204020204" charset="-122"/>
            </a:endParaRPr>
          </a:p>
        </p:txBody>
      </p:sp>
      <p:sp>
        <p:nvSpPr>
          <p:cNvPr id="10" name="椭圆 22"/>
          <p:cNvSpPr>
            <a:spLocks noChangeArrowheads="1"/>
          </p:cNvSpPr>
          <p:nvPr/>
        </p:nvSpPr>
        <p:spPr bwMode="auto">
          <a:xfrm>
            <a:off x="8661400" y="4016899"/>
            <a:ext cx="1336598" cy="1339030"/>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solidFill>
                  <a:srgbClr val="FFFFFF"/>
                </a:solidFill>
                <a:latin typeface="Calibri" panose="020F0502020204030204" pitchFamily="34" charset="0"/>
              </a:rPr>
              <a:t>创新</a:t>
            </a:r>
            <a:endParaRPr lang="zh-CN" altLang="en-US" sz="3200" b="1" dirty="0">
              <a:solidFill>
                <a:srgbClr val="FFFFFF"/>
              </a:solidFill>
              <a:latin typeface="Calibri" panose="020F0502020204030204" pitchFamily="34" charset="0"/>
            </a:endParaRPr>
          </a:p>
        </p:txBody>
      </p:sp>
      <p:sp>
        <p:nvSpPr>
          <p:cNvPr id="11" name="椭圆 65"/>
          <p:cNvSpPr>
            <a:spLocks noChangeArrowheads="1"/>
          </p:cNvSpPr>
          <p:nvPr/>
        </p:nvSpPr>
        <p:spPr bwMode="auto">
          <a:xfrm>
            <a:off x="7667224" y="3309181"/>
            <a:ext cx="1335785" cy="1335785"/>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solidFill>
                  <a:srgbClr val="FFFFFF"/>
                </a:solidFill>
                <a:latin typeface="Calibri" panose="020F0502020204030204" pitchFamily="34" charset="0"/>
              </a:rPr>
              <a:t>服务</a:t>
            </a:r>
            <a:endParaRPr lang="zh-CN" altLang="en-US" sz="3200" b="1" dirty="0">
              <a:solidFill>
                <a:srgbClr val="FFFFFF"/>
              </a:solidFill>
              <a:latin typeface="Calibri" panose="020F0502020204030204" pitchFamily="34" charset="0"/>
            </a:endParaRPr>
          </a:p>
        </p:txBody>
      </p:sp>
      <p:sp>
        <p:nvSpPr>
          <p:cNvPr id="12" name="椭圆 16"/>
          <p:cNvSpPr>
            <a:spLocks noChangeArrowheads="1"/>
          </p:cNvSpPr>
          <p:nvPr/>
        </p:nvSpPr>
        <p:spPr bwMode="auto">
          <a:xfrm>
            <a:off x="7259952" y="1397000"/>
            <a:ext cx="1401448" cy="1400379"/>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rgbClr val="FFFFFF"/>
                </a:solidFill>
                <a:latin typeface="Calibri" panose="020F0502020204030204" pitchFamily="34" charset="0"/>
              </a:rPr>
              <a:t>开</a:t>
            </a:r>
            <a:r>
              <a:rPr lang="zh-CN" altLang="en-US" sz="3200" b="1" dirty="0" smtClean="0">
                <a:solidFill>
                  <a:srgbClr val="FFFFFF"/>
                </a:solidFill>
                <a:latin typeface="Calibri" panose="020F0502020204030204" pitchFamily="34" charset="0"/>
              </a:rPr>
              <a:t>放</a:t>
            </a:r>
            <a:endParaRPr lang="zh-CN" altLang="en-US" sz="4400" b="1" dirty="0">
              <a:solidFill>
                <a:srgbClr val="FFFFFF"/>
              </a:solidFill>
              <a:latin typeface="Calibri" panose="020F0502020204030204" pitchFamily="34" charset="0"/>
            </a:endParaRPr>
          </a:p>
        </p:txBody>
      </p:sp>
      <p:sp>
        <p:nvSpPr>
          <p:cNvPr id="13" name="椭圆 16"/>
          <p:cNvSpPr>
            <a:spLocks noChangeArrowheads="1"/>
          </p:cNvSpPr>
          <p:nvPr/>
        </p:nvSpPr>
        <p:spPr bwMode="auto">
          <a:xfrm>
            <a:off x="8236558" y="2185965"/>
            <a:ext cx="1319129" cy="1319132"/>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smtClean="0">
                <a:solidFill>
                  <a:srgbClr val="FFFFFF"/>
                </a:solidFill>
                <a:latin typeface="Calibri" panose="020F0502020204030204" pitchFamily="34" charset="0"/>
              </a:rPr>
              <a:t>共享</a:t>
            </a:r>
            <a:endParaRPr lang="zh-CN" altLang="en-US" sz="3200" b="1" dirty="0">
              <a:solidFill>
                <a:srgbClr val="FFFFFF"/>
              </a:solidFill>
              <a:latin typeface="Calibri" panose="020F0502020204030204" pitchFamily="34" charset="0"/>
            </a:endParaRPr>
          </a:p>
        </p:txBody>
      </p:sp>
    </p:spTree>
    <p:custDataLst>
      <p:tags r:id="rId1"/>
    </p:custDataLst>
    <p:extLst>
      <p:ext uri="{BB962C8B-B14F-4D97-AF65-F5344CB8AC3E}">
        <p14:creationId xmlns="" xmlns:p14="http://schemas.microsoft.com/office/powerpoint/2010/main" val="1907122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zh-CN" altLang="en-US" dirty="0" smtClean="0">
                <a:solidFill>
                  <a:srgbClr val="0070C0"/>
                </a:solidFill>
              </a:rPr>
              <a:t>联系我们</a:t>
            </a:r>
            <a:endParaRPr lang="zh-CN" altLang="en-US" dirty="0">
              <a:solidFill>
                <a:srgbClr val="0070C0"/>
              </a:solidFill>
            </a:endParaRPr>
          </a:p>
        </p:txBody>
      </p:sp>
      <p:sp>
        <p:nvSpPr>
          <p:cNvPr id="17" name="Shape 1452"/>
          <p:cNvSpPr/>
          <p:nvPr/>
        </p:nvSpPr>
        <p:spPr>
          <a:xfrm rot="16200000">
            <a:off x="4576609" y="-1456567"/>
            <a:ext cx="3559233" cy="10424771"/>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charset="-122"/>
              <a:ea typeface="微软雅黑" panose="020B0503020204020204" charset="-122"/>
            </a:endParaRPr>
          </a:p>
        </p:txBody>
      </p:sp>
      <p:sp>
        <p:nvSpPr>
          <p:cNvPr id="19" name="Text Placeholder 6"/>
          <p:cNvSpPr txBox="1"/>
          <p:nvPr/>
        </p:nvSpPr>
        <p:spPr>
          <a:xfrm>
            <a:off x="1219401" y="2180341"/>
            <a:ext cx="7392821" cy="287322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135" dirty="0">
                <a:solidFill>
                  <a:schemeClr val="tx1">
                    <a:lumMod val="75000"/>
                    <a:lumOff val="25000"/>
                  </a:schemeClr>
                </a:solidFill>
                <a:latin typeface="微软雅黑" panose="020B0503020204020204" charset="-122"/>
                <a:ea typeface="微软雅黑" panose="020B0503020204020204" charset="-122"/>
              </a:rPr>
              <a:t>网址：</a:t>
            </a:r>
            <a:r>
              <a:rPr lang="en-US" altLang="zh-CN" sz="2135" dirty="0">
                <a:solidFill>
                  <a:schemeClr val="tx1">
                    <a:lumMod val="75000"/>
                    <a:lumOff val="25000"/>
                  </a:schemeClr>
                </a:solidFill>
                <a:latin typeface="微软雅黑" panose="020B0503020204020204" charset="-122"/>
                <a:ea typeface="微软雅黑" panose="020B0503020204020204" charset="-122"/>
              </a:rPr>
              <a:t>www.hniss.cn</a:t>
            </a:r>
          </a:p>
          <a:p>
            <a:pPr marL="0" indent="0" algn="just">
              <a:lnSpc>
                <a:spcPct val="150000"/>
              </a:lnSpc>
              <a:buNone/>
            </a:pPr>
            <a:r>
              <a:rPr lang="zh-CN" altLang="en-US" sz="2135" dirty="0">
                <a:solidFill>
                  <a:schemeClr val="tx1">
                    <a:lumMod val="75000"/>
                    <a:lumOff val="25000"/>
                  </a:schemeClr>
                </a:solidFill>
                <a:latin typeface="微软雅黑" panose="020B0503020204020204" charset="-122"/>
                <a:ea typeface="微软雅黑" panose="020B0503020204020204" charset="-122"/>
              </a:rPr>
              <a:t>地址：河南省郑州市金水区政六街</a:t>
            </a:r>
            <a:r>
              <a:rPr lang="en-US" altLang="zh-CN" sz="2135" dirty="0">
                <a:solidFill>
                  <a:schemeClr val="tx1">
                    <a:lumMod val="75000"/>
                    <a:lumOff val="25000"/>
                  </a:schemeClr>
                </a:solidFill>
                <a:latin typeface="微软雅黑" panose="020B0503020204020204" charset="-122"/>
                <a:ea typeface="微软雅黑" panose="020B0503020204020204" charset="-122"/>
              </a:rPr>
              <a:t>2</a:t>
            </a:r>
            <a:r>
              <a:rPr lang="zh-CN" altLang="en-US" sz="2135" dirty="0" smtClean="0">
                <a:solidFill>
                  <a:schemeClr val="tx1">
                    <a:lumMod val="75000"/>
                    <a:lumOff val="25000"/>
                  </a:schemeClr>
                </a:solidFill>
                <a:latin typeface="微软雅黑" panose="020B0503020204020204" charset="-122"/>
                <a:ea typeface="微软雅黑" panose="020B0503020204020204" charset="-122"/>
              </a:rPr>
              <a:t>号</a:t>
            </a:r>
            <a:r>
              <a:rPr lang="en-US" altLang="zh-CN" sz="2135" dirty="0" smtClean="0">
                <a:solidFill>
                  <a:schemeClr val="tx1">
                    <a:lumMod val="75000"/>
                    <a:lumOff val="25000"/>
                  </a:schemeClr>
                </a:solidFill>
                <a:latin typeface="微软雅黑" panose="020B0503020204020204" charset="-122"/>
                <a:ea typeface="微软雅黑" panose="020B0503020204020204" charset="-122"/>
              </a:rPr>
              <a:t>5</a:t>
            </a:r>
            <a:r>
              <a:rPr lang="zh-CN" altLang="en-US" sz="2135" dirty="0" smtClean="0">
                <a:solidFill>
                  <a:schemeClr val="tx1">
                    <a:lumMod val="75000"/>
                    <a:lumOff val="25000"/>
                  </a:schemeClr>
                </a:solidFill>
                <a:latin typeface="微软雅黑" panose="020B0503020204020204" charset="-122"/>
                <a:ea typeface="微软雅黑" panose="020B0503020204020204" charset="-122"/>
              </a:rPr>
              <a:t>楼</a:t>
            </a:r>
            <a:endParaRPr lang="en-US" altLang="zh-CN" sz="2135" dirty="0">
              <a:solidFill>
                <a:schemeClr val="tx1">
                  <a:lumMod val="75000"/>
                  <a:lumOff val="25000"/>
                </a:schemeClr>
              </a:solidFill>
              <a:latin typeface="微软雅黑" panose="020B0503020204020204" charset="-122"/>
              <a:ea typeface="微软雅黑" panose="020B0503020204020204" charset="-122"/>
            </a:endParaRPr>
          </a:p>
          <a:p>
            <a:pPr marL="0" indent="0" algn="just">
              <a:lnSpc>
                <a:spcPct val="150000"/>
              </a:lnSpc>
              <a:buNone/>
            </a:pPr>
            <a:r>
              <a:rPr lang="zh-CN" altLang="en-US" sz="2135" dirty="0">
                <a:solidFill>
                  <a:schemeClr val="tx1">
                    <a:lumMod val="75000"/>
                    <a:lumOff val="25000"/>
                  </a:schemeClr>
                </a:solidFill>
                <a:latin typeface="微软雅黑" panose="020B0503020204020204" charset="-122"/>
                <a:ea typeface="微软雅黑" panose="020B0503020204020204" charset="-122"/>
              </a:rPr>
              <a:t>电话：</a:t>
            </a:r>
            <a:r>
              <a:rPr lang="en-US" altLang="zh-CN" sz="2135" dirty="0">
                <a:solidFill>
                  <a:schemeClr val="tx1">
                    <a:lumMod val="75000"/>
                    <a:lumOff val="25000"/>
                  </a:schemeClr>
                </a:solidFill>
                <a:latin typeface="微软雅黑" panose="020B0503020204020204" charset="-122"/>
                <a:ea typeface="微软雅黑" panose="020B0503020204020204" charset="-122"/>
              </a:rPr>
              <a:t>0371-65957129        QQ</a:t>
            </a:r>
            <a:r>
              <a:rPr lang="zh-CN" altLang="en-US" sz="2135" dirty="0">
                <a:solidFill>
                  <a:schemeClr val="tx1">
                    <a:lumMod val="75000"/>
                    <a:lumOff val="25000"/>
                  </a:schemeClr>
                </a:solidFill>
                <a:latin typeface="微软雅黑" panose="020B0503020204020204" charset="-122"/>
                <a:ea typeface="微软雅黑" panose="020B0503020204020204" charset="-122"/>
              </a:rPr>
              <a:t>群：</a:t>
            </a:r>
            <a:r>
              <a:rPr lang="en-US" altLang="zh-CN" sz="2135" dirty="0">
                <a:solidFill>
                  <a:schemeClr val="tx1">
                    <a:lumMod val="75000"/>
                    <a:lumOff val="25000"/>
                  </a:schemeClr>
                </a:solidFill>
                <a:latin typeface="微软雅黑" panose="020B0503020204020204" charset="-122"/>
                <a:ea typeface="微软雅黑" panose="020B0503020204020204" charset="-122"/>
              </a:rPr>
              <a:t>346532815 (</a:t>
            </a:r>
            <a:r>
              <a:rPr lang="zh-CN" altLang="en-US" sz="2135" dirty="0">
                <a:solidFill>
                  <a:schemeClr val="tx1">
                    <a:lumMod val="75000"/>
                    <a:lumOff val="25000"/>
                  </a:schemeClr>
                </a:solidFill>
                <a:latin typeface="微软雅黑" panose="020B0503020204020204" charset="-122"/>
                <a:ea typeface="微软雅黑" panose="020B0503020204020204" charset="-122"/>
              </a:rPr>
              <a:t>交流群</a:t>
            </a:r>
            <a:r>
              <a:rPr lang="en-US" altLang="zh-CN" sz="2135" dirty="0">
                <a:solidFill>
                  <a:schemeClr val="tx1">
                    <a:lumMod val="75000"/>
                    <a:lumOff val="25000"/>
                  </a:schemeClr>
                </a:solidFill>
                <a:latin typeface="微软雅黑" panose="020B0503020204020204" charset="-122"/>
                <a:ea typeface="微软雅黑" panose="020B0503020204020204" charset="-122"/>
              </a:rPr>
              <a:t>)</a:t>
            </a:r>
          </a:p>
          <a:p>
            <a:pPr marL="0" indent="0" algn="just">
              <a:lnSpc>
                <a:spcPct val="150000"/>
              </a:lnSpc>
              <a:buNone/>
            </a:pPr>
            <a:r>
              <a:rPr lang="zh-CN" altLang="en-US" sz="2135" dirty="0">
                <a:solidFill>
                  <a:schemeClr val="tx1">
                    <a:lumMod val="75000"/>
                    <a:lumOff val="25000"/>
                  </a:schemeClr>
                </a:solidFill>
                <a:latin typeface="微软雅黑" panose="020B0503020204020204" charset="-122"/>
                <a:ea typeface="微软雅黑" panose="020B0503020204020204" charset="-122"/>
              </a:rPr>
              <a:t>邮箱：</a:t>
            </a:r>
            <a:r>
              <a:rPr lang="en-US" altLang="zh-CN" sz="2135" dirty="0">
                <a:solidFill>
                  <a:schemeClr val="tx1">
                    <a:lumMod val="75000"/>
                    <a:lumOff val="25000"/>
                  </a:schemeClr>
                </a:solidFill>
                <a:latin typeface="微软雅黑" panose="020B0503020204020204" charset="-122"/>
                <a:ea typeface="微软雅黑" panose="020B0503020204020204" charset="-122"/>
              </a:rPr>
              <a:t>hnisscn@163.com</a:t>
            </a:r>
          </a:p>
        </p:txBody>
      </p:sp>
      <p:sp>
        <p:nvSpPr>
          <p:cNvPr id="31" name="矩形 30"/>
          <p:cNvSpPr/>
          <p:nvPr/>
        </p:nvSpPr>
        <p:spPr>
          <a:xfrm>
            <a:off x="1219201" y="1399138"/>
            <a:ext cx="397681" cy="397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Text Placeholder 6"/>
          <p:cNvSpPr txBox="1"/>
          <p:nvPr/>
        </p:nvSpPr>
        <p:spPr>
          <a:xfrm>
            <a:off x="1571908" y="1316765"/>
            <a:ext cx="5679317" cy="4320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665" b="1" dirty="0">
                <a:solidFill>
                  <a:srgbClr val="005DA2"/>
                </a:solidFill>
                <a:latin typeface="微软雅黑" panose="020B0503020204020204" charset="-122"/>
                <a:ea typeface="微软雅黑" panose="020B0503020204020204" charset="-122"/>
              </a:rPr>
              <a:t>河南省科研设施与仪器共享服务平台</a:t>
            </a:r>
            <a:endParaRPr lang="en-US" altLang="zh-CN" sz="2665" b="1" dirty="0">
              <a:solidFill>
                <a:srgbClr val="005DA2"/>
              </a:solidFill>
              <a:latin typeface="微软雅黑" panose="020B0503020204020204" charset="-122"/>
              <a:ea typeface="微软雅黑" panose="020B0503020204020204" charset="-122"/>
            </a:endParaRPr>
          </a:p>
        </p:txBody>
      </p:sp>
      <p:pic>
        <p:nvPicPr>
          <p:cNvPr id="33" name="Picture 2" descr="C:\Users\Administrator\Desktop\微信公众平台\微信二维码.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96267" y="2130821"/>
            <a:ext cx="2678947" cy="2678947"/>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 Placeholder 6"/>
          <p:cNvSpPr txBox="1"/>
          <p:nvPr/>
        </p:nvSpPr>
        <p:spPr>
          <a:xfrm>
            <a:off x="8704530" y="4801812"/>
            <a:ext cx="2672057" cy="4320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135" dirty="0">
                <a:solidFill>
                  <a:schemeClr val="tx1">
                    <a:lumMod val="75000"/>
                    <a:lumOff val="25000"/>
                  </a:schemeClr>
                </a:solidFill>
                <a:latin typeface="微软雅黑" panose="020B0503020204020204" charset="-122"/>
                <a:ea typeface="微软雅黑" panose="020B0503020204020204" charset="-122"/>
              </a:rPr>
              <a:t>官方微信公众平台</a:t>
            </a:r>
            <a:endParaRPr lang="en-US" altLang="zh-CN" sz="2135" dirty="0">
              <a:solidFill>
                <a:schemeClr val="tx1">
                  <a:lumMod val="75000"/>
                  <a:lumOff val="25000"/>
                </a:schemeClr>
              </a:solidFill>
              <a:latin typeface="微软雅黑" panose="020B0503020204020204" charset="-122"/>
              <a:ea typeface="微软雅黑" panose="020B0503020204020204" charset="-122"/>
            </a:endParaRPr>
          </a:p>
        </p:txBody>
      </p:sp>
      <p:sp>
        <p:nvSpPr>
          <p:cNvPr id="9" name="TextBox 8"/>
          <p:cNvSpPr txBox="1"/>
          <p:nvPr/>
        </p:nvSpPr>
        <p:spPr>
          <a:xfrm>
            <a:off x="1409349" y="5687736"/>
            <a:ext cx="3271707" cy="707886"/>
          </a:xfrm>
          <a:prstGeom prst="rect">
            <a:avLst/>
          </a:prstGeom>
          <a:noFill/>
        </p:spPr>
        <p:txBody>
          <a:bodyPr wrap="square" rtlCol="0">
            <a:spAutoFit/>
          </a:bodyPr>
          <a:lstStyle/>
          <a:p>
            <a:r>
              <a:rPr lang="zh-CN" altLang="en-US" sz="4000" b="1" dirty="0" smtClean="0">
                <a:solidFill>
                  <a:schemeClr val="accent1"/>
                </a:solidFill>
                <a:latin typeface="黑体" pitchFamily="2" charset="-122"/>
                <a:ea typeface="黑体" pitchFamily="2" charset="-122"/>
              </a:rPr>
              <a:t>感谢您聆听！</a:t>
            </a:r>
            <a:endParaRPr lang="zh-CN" altLang="en-US" sz="4000" b="1" dirty="0">
              <a:solidFill>
                <a:schemeClr val="accent1"/>
              </a:solidFill>
              <a:latin typeface="黑体" pitchFamily="2" charset="-122"/>
              <a:ea typeface="黑体" pitchFamily="2"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2</a:t>
            </a:r>
            <a:r>
              <a:rPr lang="zh-CN" altLang="en-US" dirty="0" smtClean="0">
                <a:solidFill>
                  <a:srgbClr val="0070C0"/>
                </a:solidFill>
              </a:rPr>
              <a:t>、哪些</a:t>
            </a:r>
            <a:r>
              <a:rPr lang="zh-CN" altLang="en-US" dirty="0">
                <a:solidFill>
                  <a:srgbClr val="0070C0"/>
                </a:solidFill>
              </a:rPr>
              <a:t>单位拥有科研设施与仪器</a:t>
            </a:r>
          </a:p>
        </p:txBody>
      </p:sp>
      <p:sp>
        <p:nvSpPr>
          <p:cNvPr id="3" name="矩形 2"/>
          <p:cNvSpPr/>
          <p:nvPr/>
        </p:nvSpPr>
        <p:spPr>
          <a:xfrm>
            <a:off x="668699" y="1384935"/>
            <a:ext cx="10853420" cy="435440"/>
          </a:xfrm>
          <a:prstGeom prst="rect">
            <a:avLst/>
          </a:prstGeom>
        </p:spPr>
        <p:txBody>
          <a:bodyPr wrap="square">
            <a:spAutoFit/>
          </a:bodyPr>
          <a:lstStyle/>
          <a:p>
            <a:pPr>
              <a:lnSpc>
                <a:spcPct val="130000"/>
              </a:lnSpc>
              <a:spcAft>
                <a:spcPts val="1000"/>
              </a:spcAft>
            </a:pPr>
            <a:r>
              <a:rPr lang="zh-CN" altLang="en-US" sz="1900" b="1" spc="150" dirty="0">
                <a:solidFill>
                  <a:srgbClr val="0046DC"/>
                </a:solidFill>
                <a:latin typeface="微软雅黑" panose="020B0503020204020204" charset="-122"/>
                <a:ea typeface="微软雅黑" panose="020B0503020204020204" charset="-122"/>
                <a:cs typeface="微软雅黑" panose="020B0503020204020204" charset="-122"/>
              </a:rPr>
              <a:t>主要分布在高等学校、科研院所、新型研发机构、企事业单位等（统称为管理单位）。</a:t>
            </a:r>
            <a:endParaRPr lang="zh-CN" altLang="en-US" sz="1865" b="1" dirty="0">
              <a:solidFill>
                <a:srgbClr val="44546A"/>
              </a:solidFill>
              <a:latin typeface="微软雅黑" panose="020B0503020204020204" charset="-122"/>
              <a:ea typeface="微软雅黑" panose="020B0503020204020204" charset="-122"/>
            </a:endParaRPr>
          </a:p>
        </p:txBody>
      </p:sp>
      <p:graphicFrame>
        <p:nvGraphicFramePr>
          <p:cNvPr id="4" name="图示 3"/>
          <p:cNvGraphicFramePr/>
          <p:nvPr>
            <p:extLst>
              <p:ext uri="{D42A27DB-BD31-4B8C-83A1-F6EECF244321}">
                <p14:modId xmlns="" xmlns:p14="http://schemas.microsoft.com/office/powerpoint/2010/main" val="1595010088"/>
              </p:ext>
            </p:extLst>
          </p:nvPr>
        </p:nvGraphicFramePr>
        <p:xfrm>
          <a:off x="2705100" y="2320112"/>
          <a:ext cx="5790491" cy="3860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smtClean="0">
                <a:solidFill>
                  <a:srgbClr val="0070C0"/>
                </a:solidFill>
              </a:rPr>
              <a:t>3</a:t>
            </a:r>
            <a:r>
              <a:rPr lang="zh-CN" altLang="en-US" dirty="0" smtClean="0">
                <a:solidFill>
                  <a:srgbClr val="0070C0"/>
                </a:solidFill>
              </a:rPr>
              <a:t>、什么是开放共享</a:t>
            </a:r>
            <a:endParaRPr lang="zh-CN" altLang="en-US" dirty="0">
              <a:solidFill>
                <a:srgbClr val="0070C0"/>
              </a:solidFill>
            </a:endParaRPr>
          </a:p>
        </p:txBody>
      </p:sp>
      <p:sp>
        <p:nvSpPr>
          <p:cNvPr id="3" name="内容占位符 2"/>
          <p:cNvSpPr>
            <a:spLocks noGrp="1"/>
          </p:cNvSpPr>
          <p:nvPr>
            <p:ph idx="1"/>
            <p:custDataLst>
              <p:tags r:id="rId3"/>
            </p:custDataLst>
          </p:nvPr>
        </p:nvSpPr>
        <p:spPr>
          <a:xfrm>
            <a:off x="669882" y="1623695"/>
            <a:ext cx="5654718" cy="4459605"/>
          </a:xfrm>
        </p:spPr>
        <p:txBody>
          <a:bodyPr>
            <a:noAutofit/>
          </a:bodyPr>
          <a:lstStyle/>
          <a:p>
            <a:pPr marL="0" indent="0">
              <a:lnSpc>
                <a:spcPct val="150000"/>
              </a:lnSpc>
              <a:buFont typeface="Wingdings" panose="05000000000000000000" charset="0"/>
              <a:buNone/>
            </a:pPr>
            <a:r>
              <a:rPr lang="zh-CN" altLang="en-US" sz="1900" dirty="0">
                <a:solidFill>
                  <a:srgbClr val="0046DC"/>
                </a:solidFill>
                <a:latin typeface="微软雅黑" panose="020B0503020204020204" charset="-122"/>
                <a:cs typeface="微软雅黑" panose="020B0503020204020204" charset="-122"/>
              </a:rPr>
              <a:t>开放共享是指管理单位将本单位的科研设施和仪器纳入省共享服务平台向社会开放共享，为非关联单位、创新创业团队等用于科学研究和技术开发等科技创新活动的行为。</a:t>
            </a:r>
          </a:p>
          <a:p>
            <a:pPr>
              <a:lnSpc>
                <a:spcPct val="150000"/>
              </a:lnSpc>
              <a:buFont typeface="Wingdings" panose="05000000000000000000" charset="0"/>
              <a:buChar char="l"/>
            </a:pPr>
            <a:endParaRPr lang="zh-CN" altLang="en-US" sz="1900" i="1" dirty="0">
              <a:solidFill>
                <a:srgbClr val="0046DC"/>
              </a:solidFill>
              <a:latin typeface="微软雅黑" panose="020B0503020204020204" charset="-122"/>
              <a:cs typeface="微软雅黑" panose="020B0503020204020204" charset="-122"/>
            </a:endParaRPr>
          </a:p>
        </p:txBody>
      </p:sp>
      <p:sp>
        <p:nvSpPr>
          <p:cNvPr id="4" name="流程图: 对照 3"/>
          <p:cNvSpPr/>
          <p:nvPr/>
        </p:nvSpPr>
        <p:spPr>
          <a:xfrm>
            <a:off x="7188200" y="1752600"/>
            <a:ext cx="3260792" cy="2664854"/>
          </a:xfrm>
          <a:prstGeom prst="flowChartCol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8262995" y="1955505"/>
            <a:ext cx="1111202" cy="646331"/>
          </a:xfrm>
          <a:prstGeom prst="rect">
            <a:avLst/>
          </a:prstGeom>
          <a:noFill/>
        </p:spPr>
        <p:txBody>
          <a:bodyPr wrap="none" lIns="91440" tIns="45720" rIns="91440" bIns="45720">
            <a:spAutoFit/>
          </a:bodyPr>
          <a:lstStyle/>
          <a:p>
            <a:pPr algn="ctr"/>
            <a:r>
              <a:rPr lang="zh-CN" alt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开放</a:t>
            </a:r>
            <a:endParaRPr lang="zh-CN" alt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矩形 6"/>
          <p:cNvSpPr/>
          <p:nvPr/>
        </p:nvSpPr>
        <p:spPr>
          <a:xfrm>
            <a:off x="8211699" y="3536346"/>
            <a:ext cx="1213794" cy="707886"/>
          </a:xfrm>
          <a:prstGeom prst="rect">
            <a:avLst/>
          </a:prstGeom>
          <a:noFill/>
        </p:spPr>
        <p:txBody>
          <a:bodyPr wrap="none" lIns="91440" tIns="45720" rIns="91440" bIns="45720">
            <a:spAutoFit/>
          </a:bodyPr>
          <a:lstStyle/>
          <a:p>
            <a:pPr algn="ctr"/>
            <a:r>
              <a:rPr lang="zh-CN" altLang="en-US" sz="4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共享</a:t>
            </a:r>
            <a:endParaRPr lang="zh-CN" alt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4</a:t>
            </a:r>
            <a:r>
              <a:rPr lang="zh-CN" altLang="en-US" dirty="0">
                <a:solidFill>
                  <a:srgbClr val="0070C0"/>
                </a:solidFill>
              </a:rPr>
              <a:t>、为什么对科研设施与仪器向社会开放共享</a:t>
            </a:r>
          </a:p>
        </p:txBody>
      </p:sp>
      <p:sp>
        <p:nvSpPr>
          <p:cNvPr id="53" name="Rectangle 12"/>
          <p:cNvSpPr>
            <a:spLocks noChangeArrowheads="1"/>
          </p:cNvSpPr>
          <p:nvPr/>
        </p:nvSpPr>
        <p:spPr bwMode="auto">
          <a:xfrm>
            <a:off x="1826895" y="1461135"/>
            <a:ext cx="954405" cy="515264"/>
          </a:xfrm>
          <a:prstGeom prst="rect">
            <a:avLst/>
          </a:prstGeom>
          <a:solidFill>
            <a:schemeClr val="hlink"/>
          </a:solidFill>
          <a:ln>
            <a:noFill/>
          </a:ln>
          <a:effectLst/>
          <a:extLs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1300" b="1">
              <a:solidFill>
                <a:srgbClr val="0563C1"/>
              </a:solidFill>
            </a:endParaRPr>
          </a:p>
        </p:txBody>
      </p:sp>
      <p:sp>
        <p:nvSpPr>
          <p:cNvPr id="58" name="Text Box 17"/>
          <p:cNvSpPr txBox="1">
            <a:spLocks noChangeArrowheads="1"/>
          </p:cNvSpPr>
          <p:nvPr/>
        </p:nvSpPr>
        <p:spPr bwMode="auto">
          <a:xfrm>
            <a:off x="1903095" y="1568802"/>
            <a:ext cx="72580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FFFFFF"/>
                </a:solidFill>
                <a:latin typeface="微软雅黑" panose="020B0503020204020204" charset="-122"/>
                <a:ea typeface="微软雅黑" panose="020B0503020204020204" charset="-122"/>
              </a:rPr>
              <a:t>一方面</a:t>
            </a:r>
          </a:p>
        </p:txBody>
      </p:sp>
      <p:sp>
        <p:nvSpPr>
          <p:cNvPr id="63" name="Text Box 22"/>
          <p:cNvSpPr txBox="1">
            <a:spLocks noChangeArrowheads="1"/>
          </p:cNvSpPr>
          <p:nvPr/>
        </p:nvSpPr>
        <p:spPr bwMode="auto">
          <a:xfrm>
            <a:off x="3142659" y="1454800"/>
            <a:ext cx="6141041"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rgbClr val="0563C1"/>
                </a:solidFill>
                <a:latin typeface="微软雅黑" panose="020B0503020204020204" charset="-122"/>
                <a:ea typeface="微软雅黑" panose="020B0503020204020204" charset="-122"/>
              </a:rPr>
              <a:t>科研</a:t>
            </a:r>
            <a:r>
              <a:rPr lang="zh-CN" altLang="en-US" sz="2000" dirty="0">
                <a:solidFill>
                  <a:srgbClr val="0563C1"/>
                </a:solidFill>
                <a:latin typeface="微软雅黑" panose="020B0503020204020204" charset="-122"/>
                <a:ea typeface="微软雅黑" panose="020B0503020204020204" charset="-122"/>
              </a:rPr>
              <a:t>设施与仪器规模持续增长，科研设施与仪器重复购置，闲置浪费现象比较严重；</a:t>
            </a:r>
            <a:endParaRPr lang="zh-CN" altLang="en-US" sz="2000" dirty="0" smtClean="0">
              <a:solidFill>
                <a:srgbClr val="0563C1"/>
              </a:solidFill>
              <a:latin typeface="微软雅黑" panose="020B0503020204020204" charset="-122"/>
              <a:ea typeface="微软雅黑" panose="020B0503020204020204" charset="-122"/>
            </a:endParaRPr>
          </a:p>
        </p:txBody>
      </p:sp>
      <p:sp>
        <p:nvSpPr>
          <p:cNvPr id="20" name="Text Box 22"/>
          <p:cNvSpPr txBox="1">
            <a:spLocks noChangeArrowheads="1"/>
          </p:cNvSpPr>
          <p:nvPr/>
        </p:nvSpPr>
        <p:spPr bwMode="auto">
          <a:xfrm>
            <a:off x="3142658" y="2637534"/>
            <a:ext cx="6141041"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rgbClr val="0563C1"/>
                </a:solidFill>
                <a:latin typeface="微软雅黑" panose="020B0503020204020204" charset="-122"/>
                <a:ea typeface="微软雅黑" panose="020B0503020204020204" charset="-122"/>
              </a:rPr>
              <a:t>企业的科研和创新需要仪器测试，买不起仪器或负担不起实验技术人员薪酬。</a:t>
            </a:r>
            <a:endParaRPr lang="zh-CN" altLang="en-US" sz="2000" dirty="0" smtClean="0">
              <a:solidFill>
                <a:srgbClr val="0563C1"/>
              </a:solidFill>
              <a:latin typeface="微软雅黑" panose="020B0503020204020204" charset="-122"/>
              <a:ea typeface="微软雅黑" panose="020B0503020204020204" charset="-122"/>
            </a:endParaRPr>
          </a:p>
        </p:txBody>
      </p:sp>
      <p:sp>
        <p:nvSpPr>
          <p:cNvPr id="3" name="矩形 2"/>
          <p:cNvSpPr/>
          <p:nvPr/>
        </p:nvSpPr>
        <p:spPr>
          <a:xfrm>
            <a:off x="1814195" y="3987788"/>
            <a:ext cx="8066405" cy="1015663"/>
          </a:xfrm>
          <a:prstGeom prst="rect">
            <a:avLst/>
          </a:prstGeom>
        </p:spPr>
        <p:txBody>
          <a:bodyPr wrap="square">
            <a:spAutoFit/>
          </a:bodyPr>
          <a:lstStyle/>
          <a:p>
            <a:pPr eaLnBrk="0" hangingPunct="0">
              <a:spcAft>
                <a:spcPts val="0"/>
              </a:spcAft>
            </a:pPr>
            <a:r>
              <a:rPr lang="zh-CN" altLang="zh-CN" sz="2000" dirty="0">
                <a:solidFill>
                  <a:srgbClr val="0563C1"/>
                </a:solidFill>
                <a:latin typeface="微软雅黑" panose="020B0503020204020204" charset="-122"/>
                <a:ea typeface="微软雅黑" panose="020B0503020204020204" charset="-122"/>
              </a:rPr>
              <a:t>在此情况下，国家、河南省相继出台了科研设施与仪器向社会开放共享政策文件，科研设施与仪器向社会开放共享已成为国家和我省的重要战</a:t>
            </a:r>
            <a:r>
              <a:rPr lang="zh-CN" altLang="zh-CN" sz="2000" dirty="0" smtClean="0">
                <a:solidFill>
                  <a:srgbClr val="0563C1"/>
                </a:solidFill>
                <a:latin typeface="微软雅黑" panose="020B0503020204020204" charset="-122"/>
                <a:ea typeface="微软雅黑" panose="020B0503020204020204" charset="-122"/>
              </a:rPr>
              <a:t>略，</a:t>
            </a:r>
            <a:r>
              <a:rPr lang="zh-CN" altLang="zh-CN" sz="2000" dirty="0">
                <a:solidFill>
                  <a:srgbClr val="0563C1"/>
                </a:solidFill>
                <a:latin typeface="微软雅黑" panose="020B0503020204020204" charset="-122"/>
                <a:ea typeface="微软雅黑" panose="020B0503020204020204" charset="-122"/>
              </a:rPr>
              <a:t>也是省委巡视、省政府审计的重要内容之一</a:t>
            </a:r>
            <a:r>
              <a:rPr lang="zh-CN" altLang="zh-CN" sz="2000" dirty="0" smtClean="0">
                <a:solidFill>
                  <a:srgbClr val="0563C1"/>
                </a:solidFill>
                <a:latin typeface="微软雅黑" panose="020B0503020204020204" charset="-122"/>
                <a:ea typeface="微软雅黑" panose="020B0503020204020204" charset="-122"/>
              </a:rPr>
              <a:t>。</a:t>
            </a:r>
            <a:endParaRPr lang="en-US" altLang="zh-CN" sz="2000" dirty="0" smtClean="0">
              <a:solidFill>
                <a:srgbClr val="0563C1"/>
              </a:solidFill>
              <a:latin typeface="微软雅黑" panose="020B0503020204020204" charset="-122"/>
              <a:ea typeface="微软雅黑" panose="020B0503020204020204" charset="-122"/>
            </a:endParaRPr>
          </a:p>
        </p:txBody>
      </p:sp>
      <p:sp>
        <p:nvSpPr>
          <p:cNvPr id="36" name="Rectangle 12"/>
          <p:cNvSpPr>
            <a:spLocks noChangeArrowheads="1"/>
          </p:cNvSpPr>
          <p:nvPr/>
        </p:nvSpPr>
        <p:spPr bwMode="auto">
          <a:xfrm>
            <a:off x="1814195" y="2616835"/>
            <a:ext cx="954405" cy="515264"/>
          </a:xfrm>
          <a:prstGeom prst="rect">
            <a:avLst/>
          </a:prstGeom>
          <a:solidFill>
            <a:schemeClr val="hlink"/>
          </a:solidFill>
          <a:ln>
            <a:noFill/>
          </a:ln>
          <a:effectLst/>
          <a:extLs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1300" b="1">
              <a:solidFill>
                <a:srgbClr val="0563C1"/>
              </a:solidFill>
            </a:endParaRPr>
          </a:p>
        </p:txBody>
      </p:sp>
      <p:sp>
        <p:nvSpPr>
          <p:cNvPr id="37" name="Text Box 17"/>
          <p:cNvSpPr txBox="1">
            <a:spLocks noChangeArrowheads="1"/>
          </p:cNvSpPr>
          <p:nvPr/>
        </p:nvSpPr>
        <p:spPr bwMode="auto">
          <a:xfrm>
            <a:off x="1826896" y="2724502"/>
            <a:ext cx="95440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FFFFFF"/>
                </a:solidFill>
                <a:latin typeface="微软雅黑" panose="020B0503020204020204" charset="-122"/>
                <a:ea typeface="微软雅黑" panose="020B0503020204020204" charset="-122"/>
              </a:rPr>
              <a:t>另</a:t>
            </a:r>
            <a:r>
              <a:rPr lang="zh-CN" altLang="en-US" b="1" dirty="0" smtClean="0">
                <a:solidFill>
                  <a:srgbClr val="FFFFFF"/>
                </a:solidFill>
                <a:latin typeface="微软雅黑" panose="020B0503020204020204" charset="-122"/>
                <a:ea typeface="微软雅黑" panose="020B0503020204020204" charset="-122"/>
              </a:rPr>
              <a:t>一方面</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143841" y="266933"/>
            <a:ext cx="1357820"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出台政策</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73886" y="895346"/>
            <a:ext cx="10890733" cy="6187848"/>
          </a:xfrm>
          <a:prstGeom prst="rect">
            <a:avLst/>
          </a:prstGeom>
        </p:spPr>
        <p:txBody>
          <a:bodyPr wrap="square">
            <a:spAutoFit/>
          </a:bodyPr>
          <a:lstStyle/>
          <a:p>
            <a:pPr algn="just">
              <a:lnSpc>
                <a:spcPct val="150000"/>
              </a:lnSpc>
              <a:spcBef>
                <a:spcPts val="2400"/>
              </a:spcBef>
            </a:pPr>
            <a:r>
              <a:rPr lang="en-US" altLang="zh-CN" sz="1867" dirty="0">
                <a:solidFill>
                  <a:srgbClr val="44546A"/>
                </a:solidFill>
                <a:latin typeface="微软雅黑" panose="020B0503020204020204" pitchFamily="34" charset="-122"/>
                <a:ea typeface="微软雅黑" panose="020B0503020204020204" pitchFamily="34" charset="-122"/>
              </a:rPr>
              <a:t>2014</a:t>
            </a:r>
            <a:r>
              <a:rPr lang="zh-CN" altLang="en-US" sz="1867" dirty="0">
                <a:solidFill>
                  <a:srgbClr val="44546A"/>
                </a:solidFill>
                <a:latin typeface="微软雅黑" panose="020B0503020204020204" pitchFamily="34" charset="-122"/>
                <a:ea typeface="微软雅黑" panose="020B0503020204020204" pitchFamily="34" charset="-122"/>
              </a:rPr>
              <a:t>年，国务院发布</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关于国家重大科研基础设施和大型科研仪器向社会开放的意见</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（国发</a:t>
            </a:r>
            <a:r>
              <a:rPr lang="en-US" altLang="zh-CN" sz="1867" dirty="0">
                <a:solidFill>
                  <a:srgbClr val="44546A"/>
                </a:solidFill>
                <a:latin typeface="微软雅黑" panose="020B0503020204020204" pitchFamily="34" charset="-122"/>
                <a:ea typeface="微软雅黑" panose="020B0503020204020204" pitchFamily="34" charset="-122"/>
              </a:rPr>
              <a:t>〔2014〕70</a:t>
            </a:r>
            <a:r>
              <a:rPr lang="zh-CN" altLang="en-US" sz="1867" dirty="0">
                <a:solidFill>
                  <a:srgbClr val="44546A"/>
                </a:solidFill>
                <a:latin typeface="微软雅黑" panose="020B0503020204020204" pitchFamily="34" charset="-122"/>
                <a:ea typeface="微软雅黑" panose="020B0503020204020204" pitchFamily="34" charset="-122"/>
              </a:rPr>
              <a:t>号）。   </a:t>
            </a:r>
            <a:r>
              <a:rPr lang="zh-CN" altLang="en-US" sz="1867" dirty="0">
                <a:solidFill>
                  <a:srgbClr val="FF0000"/>
                </a:solidFill>
                <a:latin typeface="微软雅黑" panose="020B0503020204020204" pitchFamily="34" charset="-122"/>
                <a:ea typeface="微软雅黑" panose="020B0503020204020204" pitchFamily="34" charset="-122"/>
              </a:rPr>
              <a:t>国家层面提出推进科研设施与仪器向社会开放</a:t>
            </a:r>
            <a:r>
              <a:rPr lang="zh-CN" altLang="en-US" sz="1867" dirty="0">
                <a:solidFill>
                  <a:srgbClr val="44546A"/>
                </a:solidFill>
                <a:latin typeface="微软雅黑" panose="020B0503020204020204" pitchFamily="34" charset="-122"/>
                <a:ea typeface="微软雅黑" panose="020B0503020204020204" pitchFamily="34" charset="-122"/>
              </a:rPr>
              <a:t>，提高科技资源利用效率的概念。</a:t>
            </a:r>
          </a:p>
          <a:p>
            <a:pPr algn="just">
              <a:lnSpc>
                <a:spcPct val="150000"/>
              </a:lnSpc>
              <a:spcBef>
                <a:spcPts val="2400"/>
              </a:spcBef>
            </a:pPr>
            <a:r>
              <a:rPr lang="en-US" altLang="zh-CN" sz="1867" dirty="0">
                <a:solidFill>
                  <a:srgbClr val="44546A"/>
                </a:solidFill>
                <a:latin typeface="微软雅黑" panose="020B0503020204020204" pitchFamily="34" charset="-122"/>
                <a:ea typeface="微软雅黑" panose="020B0503020204020204" pitchFamily="34" charset="-122"/>
              </a:rPr>
              <a:t>2016</a:t>
            </a:r>
            <a:r>
              <a:rPr lang="zh-CN" altLang="en-US" sz="1867" dirty="0">
                <a:solidFill>
                  <a:srgbClr val="44546A"/>
                </a:solidFill>
                <a:latin typeface="微软雅黑" panose="020B0503020204020204" pitchFamily="34" charset="-122"/>
                <a:ea typeface="微软雅黑" panose="020B0503020204020204" pitchFamily="34" charset="-122"/>
              </a:rPr>
              <a:t>年，河南省人民政府出台</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河南省人民政府关于促进重大科研基础设施和大型科研仪器向社会开放的实施意见</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（豫政</a:t>
            </a:r>
            <a:r>
              <a:rPr lang="en-US" altLang="zh-CN" sz="1867" dirty="0">
                <a:solidFill>
                  <a:srgbClr val="44546A"/>
                </a:solidFill>
                <a:latin typeface="微软雅黑" panose="020B0503020204020204" pitchFamily="34" charset="-122"/>
                <a:ea typeface="微软雅黑" panose="020B0503020204020204" pitchFamily="34" charset="-122"/>
              </a:rPr>
              <a:t>〔2016〕56</a:t>
            </a:r>
            <a:r>
              <a:rPr lang="zh-CN" altLang="en-US" sz="1867" dirty="0">
                <a:solidFill>
                  <a:srgbClr val="44546A"/>
                </a:solidFill>
                <a:latin typeface="微软雅黑" panose="020B0503020204020204" pitchFamily="34" charset="-122"/>
                <a:ea typeface="微软雅黑" panose="020B0503020204020204" pitchFamily="34" charset="-122"/>
              </a:rPr>
              <a:t>号）。 备注：省政府层面为落实国务院</a:t>
            </a:r>
            <a:r>
              <a:rPr lang="en-US" altLang="zh-CN" sz="1867" dirty="0">
                <a:solidFill>
                  <a:srgbClr val="44546A"/>
                </a:solidFill>
                <a:latin typeface="微软雅黑" panose="020B0503020204020204" pitchFamily="34" charset="-122"/>
                <a:ea typeface="微软雅黑" panose="020B0503020204020204" pitchFamily="34" charset="-122"/>
              </a:rPr>
              <a:t>70</a:t>
            </a:r>
            <a:r>
              <a:rPr lang="zh-CN" altLang="en-US" sz="1867" dirty="0">
                <a:solidFill>
                  <a:srgbClr val="44546A"/>
                </a:solidFill>
                <a:latin typeface="微软雅黑" panose="020B0503020204020204" pitchFamily="34" charset="-122"/>
                <a:ea typeface="微软雅黑" panose="020B0503020204020204" pitchFamily="34" charset="-122"/>
              </a:rPr>
              <a:t>号文而出台的具体落实意见。</a:t>
            </a:r>
            <a:r>
              <a:rPr lang="zh-CN" altLang="en-US" sz="1867" dirty="0">
                <a:solidFill>
                  <a:srgbClr val="FF0000"/>
                </a:solidFill>
                <a:latin typeface="微软雅黑" panose="020B0503020204020204" pitchFamily="34" charset="-122"/>
                <a:ea typeface="微软雅黑" panose="020B0503020204020204" pitchFamily="34" charset="-122"/>
              </a:rPr>
              <a:t>力争用</a:t>
            </a:r>
            <a:r>
              <a:rPr lang="en-US" altLang="zh-CN" sz="1867" dirty="0">
                <a:solidFill>
                  <a:srgbClr val="FF0000"/>
                </a:solidFill>
                <a:latin typeface="微软雅黑" panose="020B0503020204020204" pitchFamily="34" charset="-122"/>
                <a:ea typeface="微软雅黑" panose="020B0503020204020204" pitchFamily="34" charset="-122"/>
              </a:rPr>
              <a:t>2</a:t>
            </a:r>
            <a:r>
              <a:rPr lang="zh-CN" altLang="en-US" sz="1867" dirty="0">
                <a:solidFill>
                  <a:srgbClr val="FF0000"/>
                </a:solidFill>
                <a:latin typeface="微软雅黑" panose="020B0503020204020204" pitchFamily="34" charset="-122"/>
                <a:ea typeface="微软雅黑" panose="020B0503020204020204" pitchFamily="34" charset="-122"/>
              </a:rPr>
              <a:t>年时间，基本建成覆盖各类科研设施与仪器、统一规范、功能强大的专业化、网络化管理服务体系和开放共享制度</a:t>
            </a:r>
            <a:r>
              <a:rPr lang="zh-CN" altLang="en-US" sz="1867" dirty="0">
                <a:solidFill>
                  <a:srgbClr val="44546A"/>
                </a:solidFill>
                <a:latin typeface="微软雅黑" panose="020B0503020204020204" pitchFamily="34" charset="-122"/>
                <a:ea typeface="微软雅黑" panose="020B0503020204020204" pitchFamily="34" charset="-122"/>
              </a:rPr>
              <a:t>，基本解决大型科研设施设备分散、重复、封闭、低效的问题，资源利用率进一步提高，促进开放共享。</a:t>
            </a:r>
          </a:p>
          <a:p>
            <a:pPr algn="just">
              <a:lnSpc>
                <a:spcPct val="150000"/>
              </a:lnSpc>
              <a:spcBef>
                <a:spcPts val="2400"/>
              </a:spcBef>
            </a:pPr>
            <a:r>
              <a:rPr lang="en-US" altLang="zh-CN" sz="1867" dirty="0">
                <a:solidFill>
                  <a:srgbClr val="44546A"/>
                </a:solidFill>
                <a:latin typeface="微软雅黑" panose="020B0503020204020204" pitchFamily="34" charset="-122"/>
                <a:ea typeface="微软雅黑" panose="020B0503020204020204" pitchFamily="34" charset="-122"/>
              </a:rPr>
              <a:t>2017</a:t>
            </a:r>
            <a:r>
              <a:rPr lang="zh-CN" altLang="en-US" sz="1867" dirty="0">
                <a:solidFill>
                  <a:srgbClr val="44546A"/>
                </a:solidFill>
                <a:latin typeface="微软雅黑" panose="020B0503020204020204" pitchFamily="34" charset="-122"/>
                <a:ea typeface="微软雅黑" panose="020B0503020204020204" pitchFamily="34" charset="-122"/>
              </a:rPr>
              <a:t>年，科技部、发改委、财政部发布</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国家重大科研基础设施和大型科研仪器开放共享管理办法</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（国科发基</a:t>
            </a:r>
            <a:r>
              <a:rPr lang="en-US" altLang="zh-CN" sz="1867" dirty="0">
                <a:solidFill>
                  <a:srgbClr val="44546A"/>
                </a:solidFill>
                <a:latin typeface="微软雅黑" panose="020B0503020204020204" pitchFamily="34" charset="-122"/>
                <a:ea typeface="微软雅黑" panose="020B0503020204020204" pitchFamily="34" charset="-122"/>
              </a:rPr>
              <a:t>〔2017〕289</a:t>
            </a:r>
            <a:r>
              <a:rPr lang="zh-CN" altLang="en-US" sz="1867" dirty="0">
                <a:solidFill>
                  <a:srgbClr val="44546A"/>
                </a:solidFill>
                <a:latin typeface="微软雅黑" panose="020B0503020204020204" pitchFamily="34" charset="-122"/>
                <a:ea typeface="微软雅黑" panose="020B0503020204020204" pitchFamily="34" charset="-122"/>
              </a:rPr>
              <a:t>号）。 备注：旨在明确开放共享工作中管理部门和单位的责任，理顺开放运行的管理机制，推动国家重大科研基础设施和大型科研仪器的开放共享，并强调了以下原则：</a:t>
            </a:r>
            <a:r>
              <a:rPr lang="zh-CN" altLang="en-US" sz="1867" dirty="0">
                <a:solidFill>
                  <a:srgbClr val="FF0000"/>
                </a:solidFill>
                <a:latin typeface="微软雅黑" panose="020B0503020204020204" pitchFamily="34" charset="-122"/>
                <a:ea typeface="微软雅黑" panose="020B0503020204020204" pitchFamily="34" charset="-122"/>
              </a:rPr>
              <a:t>一是坚持开放为常态，不开放为例外的原则；二是坚持奖惩结合的原则；三是坚持分类管理的原则</a:t>
            </a:r>
            <a:r>
              <a:rPr lang="zh-CN" altLang="en-US" sz="1867" dirty="0">
                <a:solidFill>
                  <a:srgbClr val="44546A"/>
                </a:solidFill>
                <a:latin typeface="微软雅黑" panose="020B0503020204020204" pitchFamily="34" charset="-122"/>
                <a:ea typeface="微软雅黑" panose="020B0503020204020204" pitchFamily="34" charset="-122"/>
              </a:rPr>
              <a:t>。</a:t>
            </a:r>
            <a:endParaRPr lang="en-US" altLang="zh-CN" sz="1867" dirty="0">
              <a:solidFill>
                <a:srgbClr val="44546A"/>
              </a:solidFill>
              <a:latin typeface="微软雅黑" panose="020B0503020204020204" pitchFamily="34" charset="-122"/>
              <a:ea typeface="微软雅黑" panose="020B0503020204020204" pitchFamily="34" charset="-122"/>
            </a:endParaRPr>
          </a:p>
          <a:p>
            <a:pPr>
              <a:lnSpc>
                <a:spcPct val="150000"/>
              </a:lnSpc>
              <a:spcBef>
                <a:spcPts val="2400"/>
              </a:spcBef>
            </a:pPr>
            <a:endParaRPr lang="zh-CN" altLang="en-US" sz="1867" dirty="0">
              <a:solidFill>
                <a:srgbClr val="44546A"/>
              </a:solidFill>
              <a:latin typeface="微软雅黑" panose="020B0503020204020204" pitchFamily="34" charset="-122"/>
              <a:ea typeface="微软雅黑" panose="020B0503020204020204" pitchFamily="34" charset="-122"/>
            </a:endParaRPr>
          </a:p>
        </p:txBody>
      </p:sp>
      <p:sp>
        <p:nvSpPr>
          <p:cNvPr id="11" name="任意多边形 40"/>
          <p:cNvSpPr>
            <a:spLocks noChangeAspect="1"/>
          </p:cNvSpPr>
          <p:nvPr/>
        </p:nvSpPr>
        <p:spPr bwMode="auto">
          <a:xfrm>
            <a:off x="485884" y="1028733"/>
            <a:ext cx="288000" cy="288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121920" tIns="60960" rIns="121920" bIns="60960" numCol="1" anchor="t" anchorCtr="0" compatLnSpc="1">
            <a:noAutofit/>
          </a:bodyPr>
          <a:lstStyle/>
          <a:p>
            <a:endParaRPr lang="zh-CN" altLang="en-US" sz="1600"/>
          </a:p>
        </p:txBody>
      </p:sp>
      <p:sp>
        <p:nvSpPr>
          <p:cNvPr id="13" name="任意多边形 40"/>
          <p:cNvSpPr>
            <a:spLocks noChangeAspect="1"/>
          </p:cNvSpPr>
          <p:nvPr/>
        </p:nvSpPr>
        <p:spPr bwMode="auto">
          <a:xfrm>
            <a:off x="485887" y="2276904"/>
            <a:ext cx="288000" cy="288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121920" tIns="60960" rIns="121920" bIns="60960" numCol="1" anchor="t" anchorCtr="0" compatLnSpc="1">
            <a:noAutofit/>
          </a:bodyPr>
          <a:lstStyle/>
          <a:p>
            <a:endParaRPr lang="zh-CN" altLang="en-US" sz="1600"/>
          </a:p>
        </p:txBody>
      </p:sp>
      <p:sp>
        <p:nvSpPr>
          <p:cNvPr id="16" name="任意多边形 40"/>
          <p:cNvSpPr>
            <a:spLocks noChangeAspect="1"/>
          </p:cNvSpPr>
          <p:nvPr/>
        </p:nvSpPr>
        <p:spPr bwMode="auto">
          <a:xfrm>
            <a:off x="458628" y="4655712"/>
            <a:ext cx="288000" cy="288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121920" tIns="60960" rIns="121920" bIns="60960" numCol="1" anchor="t" anchorCtr="0" compatLnSpc="1">
            <a:noAutofit/>
          </a:bodyPr>
          <a:lstStyle/>
          <a:p>
            <a:endParaRPr lang="zh-CN" altLang="en-US" sz="1600"/>
          </a:p>
        </p:txBody>
      </p:sp>
    </p:spTree>
    <p:extLst>
      <p:ext uri="{BB962C8B-B14F-4D97-AF65-F5344CB8AC3E}">
        <p14:creationId xmlns="" xmlns:p14="http://schemas.microsoft.com/office/powerpoint/2010/main" val="351799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086928" y="301439"/>
            <a:ext cx="1283697"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出台政策</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383492" y="1019424"/>
            <a:ext cx="4417593" cy="3753725"/>
          </a:xfrm>
          <a:prstGeom prst="rect">
            <a:avLst/>
          </a:prstGeom>
        </p:spPr>
      </p:pic>
      <p:pic>
        <p:nvPicPr>
          <p:cNvPr id="9" name="Picture 3" descr="C:\Users\Administrator\Desktop\QQ截图201803302122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7701" y="1759840"/>
            <a:ext cx="4320480" cy="397341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图片 4"/>
          <p:cNvPicPr>
            <a:picLocks noChangeAspect="1"/>
          </p:cNvPicPr>
          <p:nvPr/>
        </p:nvPicPr>
        <p:blipFill>
          <a:blip r:embed="rId4" cstate="print"/>
          <a:stretch>
            <a:fillRect/>
          </a:stretch>
        </p:blipFill>
        <p:spPr>
          <a:xfrm>
            <a:off x="7248129" y="2644669"/>
            <a:ext cx="4843921" cy="3664651"/>
          </a:xfrm>
          <a:prstGeom prst="rect">
            <a:avLst/>
          </a:prstGeom>
        </p:spPr>
      </p:pic>
    </p:spTree>
    <p:extLst>
      <p:ext uri="{BB962C8B-B14F-4D97-AF65-F5344CB8AC3E}">
        <p14:creationId xmlns="" xmlns:p14="http://schemas.microsoft.com/office/powerpoint/2010/main" val="2411209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143840" y="266933"/>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政策出台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143840" y="1134062"/>
            <a:ext cx="10236421" cy="1385379"/>
          </a:xfrm>
          <a:prstGeom prst="rect">
            <a:avLst/>
          </a:prstGeom>
        </p:spPr>
        <p:txBody>
          <a:bodyPr wrap="square">
            <a:spAutoFit/>
          </a:bodyPr>
          <a:lstStyle/>
          <a:p>
            <a:pPr>
              <a:lnSpc>
                <a:spcPct val="150000"/>
              </a:lnSpc>
              <a:spcBef>
                <a:spcPts val="2400"/>
              </a:spcBef>
            </a:pPr>
            <a:r>
              <a:rPr lang="en-US" altLang="zh-CN" sz="1867" dirty="0">
                <a:solidFill>
                  <a:srgbClr val="44546A"/>
                </a:solidFill>
                <a:latin typeface="微软雅黑" panose="020B0503020204020204" pitchFamily="34" charset="-122"/>
                <a:ea typeface="微软雅黑" panose="020B0503020204020204" pitchFamily="34" charset="-122"/>
              </a:rPr>
              <a:t>2018</a:t>
            </a:r>
            <a:r>
              <a:rPr lang="zh-CN" altLang="en-US" sz="1867" dirty="0">
                <a:solidFill>
                  <a:srgbClr val="44546A"/>
                </a:solidFill>
                <a:latin typeface="微软雅黑" panose="020B0503020204020204" pitchFamily="34" charset="-122"/>
                <a:ea typeface="微软雅黑" panose="020B0503020204020204" pitchFamily="34" charset="-122"/>
              </a:rPr>
              <a:t>年</a:t>
            </a:r>
            <a:r>
              <a:rPr lang="en-US" altLang="zh-CN" sz="1867" dirty="0">
                <a:solidFill>
                  <a:srgbClr val="44546A"/>
                </a:solidFill>
                <a:latin typeface="微软雅黑" panose="020B0503020204020204" pitchFamily="34" charset="-122"/>
                <a:ea typeface="微软雅黑" panose="020B0503020204020204" pitchFamily="34" charset="-122"/>
              </a:rPr>
              <a:t>9</a:t>
            </a:r>
            <a:r>
              <a:rPr lang="zh-CN" altLang="en-US" sz="1867" dirty="0">
                <a:solidFill>
                  <a:srgbClr val="44546A"/>
                </a:solidFill>
                <a:latin typeface="微软雅黑" panose="020B0503020204020204" pitchFamily="34" charset="-122"/>
                <a:ea typeface="微软雅黑" panose="020B0503020204020204" pitchFamily="34" charset="-122"/>
              </a:rPr>
              <a:t>月，河南省科学技术厅、河南省财政厅联合出台</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河南省科研设施和仪器向社会开放共享管理办法</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（豫科</a:t>
            </a:r>
            <a:r>
              <a:rPr lang="en-US" altLang="zh-CN" sz="1867" dirty="0">
                <a:solidFill>
                  <a:srgbClr val="44546A"/>
                </a:solidFill>
                <a:latin typeface="微软雅黑" panose="020B0503020204020204" pitchFamily="34" charset="-122"/>
                <a:ea typeface="微软雅黑" panose="020B0503020204020204" pitchFamily="34" charset="-122"/>
              </a:rPr>
              <a:t>〔2018〕</a:t>
            </a:r>
            <a:r>
              <a:rPr lang="en-US" altLang="zh-CN" sz="1867" dirty="0">
                <a:solidFill>
                  <a:srgbClr val="FF0000"/>
                </a:solidFill>
                <a:latin typeface="微软雅黑" panose="020B0503020204020204" pitchFamily="34" charset="-122"/>
                <a:ea typeface="微软雅黑" panose="020B0503020204020204" pitchFamily="34" charset="-122"/>
              </a:rPr>
              <a:t>136</a:t>
            </a:r>
            <a:r>
              <a:rPr lang="zh-CN" altLang="en-US" sz="1867" dirty="0">
                <a:solidFill>
                  <a:srgbClr val="44546A"/>
                </a:solidFill>
                <a:latin typeface="微软雅黑" panose="020B0503020204020204" pitchFamily="34" charset="-122"/>
                <a:ea typeface="微软雅黑" panose="020B0503020204020204" pitchFamily="34" charset="-122"/>
              </a:rPr>
              <a:t>号）、</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河南省科研设施和仪器向社会开放共享双向补贴实施细则</a:t>
            </a:r>
            <a:r>
              <a:rPr lang="en-US" altLang="zh-CN" sz="1867" dirty="0">
                <a:solidFill>
                  <a:srgbClr val="44546A"/>
                </a:solidFill>
                <a:latin typeface="微软雅黑" panose="020B0503020204020204" pitchFamily="34" charset="-122"/>
                <a:ea typeface="微软雅黑" panose="020B0503020204020204" pitchFamily="34" charset="-122"/>
              </a:rPr>
              <a:t>》</a:t>
            </a:r>
            <a:r>
              <a:rPr lang="zh-CN" altLang="en-US" sz="1867" dirty="0">
                <a:solidFill>
                  <a:srgbClr val="44546A"/>
                </a:solidFill>
                <a:latin typeface="微软雅黑" panose="020B0503020204020204" pitchFamily="34" charset="-122"/>
                <a:ea typeface="微软雅黑" panose="020B0503020204020204" pitchFamily="34" charset="-122"/>
              </a:rPr>
              <a:t> （豫科</a:t>
            </a:r>
            <a:r>
              <a:rPr lang="en-US" altLang="zh-CN" sz="1867" dirty="0">
                <a:solidFill>
                  <a:srgbClr val="44546A"/>
                </a:solidFill>
                <a:latin typeface="微软雅黑" panose="020B0503020204020204" pitchFamily="34" charset="-122"/>
                <a:ea typeface="微软雅黑" panose="020B0503020204020204" pitchFamily="34" charset="-122"/>
              </a:rPr>
              <a:t>〔2018〕</a:t>
            </a:r>
            <a:r>
              <a:rPr lang="en-US" altLang="zh-CN" sz="1867" dirty="0">
                <a:solidFill>
                  <a:srgbClr val="FF0000"/>
                </a:solidFill>
                <a:latin typeface="微软雅黑" panose="020B0503020204020204" pitchFamily="34" charset="-122"/>
                <a:ea typeface="微软雅黑" panose="020B0503020204020204" pitchFamily="34" charset="-122"/>
              </a:rPr>
              <a:t>137</a:t>
            </a:r>
            <a:r>
              <a:rPr lang="zh-CN" altLang="en-US" sz="1867" dirty="0">
                <a:solidFill>
                  <a:srgbClr val="44546A"/>
                </a:solidFill>
                <a:latin typeface="微软雅黑" panose="020B0503020204020204" pitchFamily="34" charset="-122"/>
                <a:ea typeface="微软雅黑" panose="020B0503020204020204" pitchFamily="34" charset="-122"/>
              </a:rPr>
              <a:t>号）。</a:t>
            </a:r>
          </a:p>
        </p:txBody>
      </p:sp>
      <p:sp>
        <p:nvSpPr>
          <p:cNvPr id="11" name="任意多边形 40"/>
          <p:cNvSpPr>
            <a:spLocks noChangeAspect="1"/>
          </p:cNvSpPr>
          <p:nvPr/>
        </p:nvSpPr>
        <p:spPr bwMode="auto">
          <a:xfrm>
            <a:off x="855840" y="1316765"/>
            <a:ext cx="288000" cy="288000"/>
          </a:xfrm>
          <a:custGeom>
            <a:avLst/>
            <a:gdLst>
              <a:gd name="connsiteX0" fmla="*/ 142578 w 176213"/>
              <a:gd name="connsiteY0" fmla="*/ 166687 h 176213"/>
              <a:gd name="connsiteX1" fmla="*/ 144463 w 176213"/>
              <a:gd name="connsiteY1" fmla="*/ 175652 h 176213"/>
              <a:gd name="connsiteX2" fmla="*/ 143835 w 176213"/>
              <a:gd name="connsiteY2" fmla="*/ 175652 h 176213"/>
              <a:gd name="connsiteX3" fmla="*/ 143206 w 176213"/>
              <a:gd name="connsiteY3" fmla="*/ 175652 h 176213"/>
              <a:gd name="connsiteX4" fmla="*/ 142578 w 176213"/>
              <a:gd name="connsiteY4" fmla="*/ 175652 h 176213"/>
              <a:gd name="connsiteX5" fmla="*/ 141949 w 176213"/>
              <a:gd name="connsiteY5" fmla="*/ 175652 h 176213"/>
              <a:gd name="connsiteX6" fmla="*/ 141949 w 176213"/>
              <a:gd name="connsiteY6" fmla="*/ 176212 h 176213"/>
              <a:gd name="connsiteX7" fmla="*/ 141321 w 176213"/>
              <a:gd name="connsiteY7" fmla="*/ 176212 h 176213"/>
              <a:gd name="connsiteX8" fmla="*/ 140693 w 176213"/>
              <a:gd name="connsiteY8" fmla="*/ 176212 h 176213"/>
              <a:gd name="connsiteX9" fmla="*/ 140064 w 176213"/>
              <a:gd name="connsiteY9" fmla="*/ 176212 h 176213"/>
              <a:gd name="connsiteX10" fmla="*/ 139436 w 176213"/>
              <a:gd name="connsiteY10" fmla="*/ 176212 h 176213"/>
              <a:gd name="connsiteX11" fmla="*/ 138807 w 176213"/>
              <a:gd name="connsiteY11" fmla="*/ 176212 h 176213"/>
              <a:gd name="connsiteX12" fmla="*/ 138179 w 176213"/>
              <a:gd name="connsiteY12" fmla="*/ 176212 h 176213"/>
              <a:gd name="connsiteX13" fmla="*/ 137551 w 176213"/>
              <a:gd name="connsiteY13" fmla="*/ 176212 h 176213"/>
              <a:gd name="connsiteX14" fmla="*/ 136922 w 176213"/>
              <a:gd name="connsiteY14" fmla="*/ 176212 h 176213"/>
              <a:gd name="connsiteX15" fmla="*/ 136294 w 176213"/>
              <a:gd name="connsiteY15" fmla="*/ 176212 h 176213"/>
              <a:gd name="connsiteX16" fmla="*/ 114300 w 176213"/>
              <a:gd name="connsiteY16" fmla="*/ 176212 h 176213"/>
              <a:gd name="connsiteX17" fmla="*/ 114300 w 176213"/>
              <a:gd name="connsiteY17" fmla="*/ 167247 h 176213"/>
              <a:gd name="connsiteX18" fmla="*/ 136294 w 176213"/>
              <a:gd name="connsiteY18" fmla="*/ 167247 h 176213"/>
              <a:gd name="connsiteX19" fmla="*/ 142578 w 176213"/>
              <a:gd name="connsiteY19" fmla="*/ 166687 h 176213"/>
              <a:gd name="connsiteX20" fmla="*/ 65087 w 176213"/>
              <a:gd name="connsiteY20" fmla="*/ 166687 h 176213"/>
              <a:gd name="connsiteX21" fmla="*/ 95250 w 176213"/>
              <a:gd name="connsiteY21" fmla="*/ 166687 h 176213"/>
              <a:gd name="connsiteX22" fmla="*/ 95250 w 176213"/>
              <a:gd name="connsiteY22" fmla="*/ 176212 h 176213"/>
              <a:gd name="connsiteX23" fmla="*/ 65087 w 176213"/>
              <a:gd name="connsiteY23" fmla="*/ 176212 h 176213"/>
              <a:gd name="connsiteX24" fmla="*/ 23053 w 176213"/>
              <a:gd name="connsiteY24" fmla="*/ 161925 h 176213"/>
              <a:gd name="connsiteX25" fmla="*/ 40446 w 176213"/>
              <a:gd name="connsiteY25" fmla="*/ 166688 h 176213"/>
              <a:gd name="connsiteX26" fmla="*/ 46037 w 176213"/>
              <a:gd name="connsiteY26" fmla="*/ 166688 h 176213"/>
              <a:gd name="connsiteX27" fmla="*/ 46037 w 176213"/>
              <a:gd name="connsiteY27" fmla="*/ 176213 h 176213"/>
              <a:gd name="connsiteX28" fmla="*/ 40446 w 176213"/>
              <a:gd name="connsiteY28" fmla="*/ 176213 h 176213"/>
              <a:gd name="connsiteX29" fmla="*/ 39825 w 176213"/>
              <a:gd name="connsiteY29" fmla="*/ 176213 h 176213"/>
              <a:gd name="connsiteX30" fmla="*/ 39204 w 176213"/>
              <a:gd name="connsiteY30" fmla="*/ 176213 h 176213"/>
              <a:gd name="connsiteX31" fmla="*/ 38583 w 176213"/>
              <a:gd name="connsiteY31" fmla="*/ 176213 h 176213"/>
              <a:gd name="connsiteX32" fmla="*/ 37961 w 176213"/>
              <a:gd name="connsiteY32" fmla="*/ 176213 h 176213"/>
              <a:gd name="connsiteX33" fmla="*/ 37340 w 176213"/>
              <a:gd name="connsiteY33" fmla="*/ 176213 h 176213"/>
              <a:gd name="connsiteX34" fmla="*/ 36719 w 176213"/>
              <a:gd name="connsiteY34" fmla="*/ 176213 h 176213"/>
              <a:gd name="connsiteX35" fmla="*/ 36098 w 176213"/>
              <a:gd name="connsiteY35" fmla="*/ 176213 h 176213"/>
              <a:gd name="connsiteX36" fmla="*/ 35477 w 176213"/>
              <a:gd name="connsiteY36" fmla="*/ 176213 h 176213"/>
              <a:gd name="connsiteX37" fmla="*/ 34856 w 176213"/>
              <a:gd name="connsiteY37" fmla="*/ 176213 h 176213"/>
              <a:gd name="connsiteX38" fmla="*/ 34856 w 176213"/>
              <a:gd name="connsiteY38" fmla="*/ 175618 h 176213"/>
              <a:gd name="connsiteX39" fmla="*/ 34234 w 176213"/>
              <a:gd name="connsiteY39" fmla="*/ 175618 h 176213"/>
              <a:gd name="connsiteX40" fmla="*/ 33613 w 176213"/>
              <a:gd name="connsiteY40" fmla="*/ 175618 h 176213"/>
              <a:gd name="connsiteX41" fmla="*/ 32992 w 176213"/>
              <a:gd name="connsiteY41" fmla="*/ 175618 h 176213"/>
              <a:gd name="connsiteX42" fmla="*/ 32371 w 176213"/>
              <a:gd name="connsiteY42" fmla="*/ 175618 h 176213"/>
              <a:gd name="connsiteX43" fmla="*/ 31749 w 176213"/>
              <a:gd name="connsiteY43" fmla="*/ 175618 h 176213"/>
              <a:gd name="connsiteX44" fmla="*/ 31128 w 176213"/>
              <a:gd name="connsiteY44" fmla="*/ 175022 h 176213"/>
              <a:gd name="connsiteX45" fmla="*/ 22432 w 176213"/>
              <a:gd name="connsiteY45" fmla="*/ 172046 h 176213"/>
              <a:gd name="connsiteX46" fmla="*/ 21810 w 176213"/>
              <a:gd name="connsiteY46" fmla="*/ 172046 h 176213"/>
              <a:gd name="connsiteX47" fmla="*/ 21189 w 176213"/>
              <a:gd name="connsiteY47" fmla="*/ 171450 h 176213"/>
              <a:gd name="connsiteX48" fmla="*/ 20568 w 176213"/>
              <a:gd name="connsiteY48" fmla="*/ 171450 h 176213"/>
              <a:gd name="connsiteX49" fmla="*/ 20568 w 176213"/>
              <a:gd name="connsiteY49" fmla="*/ 170855 h 176213"/>
              <a:gd name="connsiteX50" fmla="*/ 19947 w 176213"/>
              <a:gd name="connsiteY50" fmla="*/ 170855 h 176213"/>
              <a:gd name="connsiteX51" fmla="*/ 19326 w 176213"/>
              <a:gd name="connsiteY51" fmla="*/ 170855 h 176213"/>
              <a:gd name="connsiteX52" fmla="*/ 17462 w 176213"/>
              <a:gd name="connsiteY52" fmla="*/ 169664 h 176213"/>
              <a:gd name="connsiteX53" fmla="*/ 23053 w 176213"/>
              <a:gd name="connsiteY53" fmla="*/ 161925 h 176213"/>
              <a:gd name="connsiteX54" fmla="*/ 166207 w 176213"/>
              <a:gd name="connsiteY54" fmla="*/ 141287 h 176213"/>
              <a:gd name="connsiteX55" fmla="*/ 176213 w 176213"/>
              <a:gd name="connsiteY55" fmla="*/ 142542 h 176213"/>
              <a:gd name="connsiteX56" fmla="*/ 175588 w 176213"/>
              <a:gd name="connsiteY56" fmla="*/ 146936 h 176213"/>
              <a:gd name="connsiteX57" fmla="*/ 175588 w 176213"/>
              <a:gd name="connsiteY57" fmla="*/ 147563 h 176213"/>
              <a:gd name="connsiteX58" fmla="*/ 174962 w 176213"/>
              <a:gd name="connsiteY58" fmla="*/ 147563 h 176213"/>
              <a:gd name="connsiteX59" fmla="*/ 174962 w 176213"/>
              <a:gd name="connsiteY59" fmla="*/ 148191 h 176213"/>
              <a:gd name="connsiteX60" fmla="*/ 174962 w 176213"/>
              <a:gd name="connsiteY60" fmla="*/ 148819 h 176213"/>
              <a:gd name="connsiteX61" fmla="*/ 174962 w 176213"/>
              <a:gd name="connsiteY61" fmla="*/ 149446 h 176213"/>
              <a:gd name="connsiteX62" fmla="*/ 174337 w 176213"/>
              <a:gd name="connsiteY62" fmla="*/ 149446 h 176213"/>
              <a:gd name="connsiteX63" fmla="*/ 166207 w 176213"/>
              <a:gd name="connsiteY63" fmla="*/ 163882 h 176213"/>
              <a:gd name="connsiteX64" fmla="*/ 166207 w 176213"/>
              <a:gd name="connsiteY64" fmla="*/ 164509 h 176213"/>
              <a:gd name="connsiteX65" fmla="*/ 165581 w 176213"/>
              <a:gd name="connsiteY65" fmla="*/ 164509 h 176213"/>
              <a:gd name="connsiteX66" fmla="*/ 164956 w 176213"/>
              <a:gd name="connsiteY66" fmla="*/ 165137 h 176213"/>
              <a:gd name="connsiteX67" fmla="*/ 164956 w 176213"/>
              <a:gd name="connsiteY67" fmla="*/ 165765 h 176213"/>
              <a:gd name="connsiteX68" fmla="*/ 164331 w 176213"/>
              <a:gd name="connsiteY68" fmla="*/ 165765 h 176213"/>
              <a:gd name="connsiteX69" fmla="*/ 164331 w 176213"/>
              <a:gd name="connsiteY69" fmla="*/ 166392 h 176213"/>
              <a:gd name="connsiteX70" fmla="*/ 163705 w 176213"/>
              <a:gd name="connsiteY70" fmla="*/ 166392 h 176213"/>
              <a:gd name="connsiteX71" fmla="*/ 163705 w 176213"/>
              <a:gd name="connsiteY71" fmla="*/ 167020 h 176213"/>
              <a:gd name="connsiteX72" fmla="*/ 163080 w 176213"/>
              <a:gd name="connsiteY72" fmla="*/ 167020 h 176213"/>
              <a:gd name="connsiteX73" fmla="*/ 163080 w 176213"/>
              <a:gd name="connsiteY73" fmla="*/ 167647 h 176213"/>
              <a:gd name="connsiteX74" fmla="*/ 162454 w 176213"/>
              <a:gd name="connsiteY74" fmla="*/ 167647 h 176213"/>
              <a:gd name="connsiteX75" fmla="*/ 161829 w 176213"/>
              <a:gd name="connsiteY75" fmla="*/ 167647 h 176213"/>
              <a:gd name="connsiteX76" fmla="*/ 161829 w 176213"/>
              <a:gd name="connsiteY76" fmla="*/ 168275 h 176213"/>
              <a:gd name="connsiteX77" fmla="*/ 155575 w 176213"/>
              <a:gd name="connsiteY77" fmla="*/ 160743 h 176213"/>
              <a:gd name="connsiteX78" fmla="*/ 166207 w 176213"/>
              <a:gd name="connsiteY78" fmla="*/ 141287 h 176213"/>
              <a:gd name="connsiteX79" fmla="*/ 0 w 176213"/>
              <a:gd name="connsiteY79" fmla="*/ 127000 h 176213"/>
              <a:gd name="connsiteX80" fmla="*/ 10391 w 176213"/>
              <a:gd name="connsiteY80" fmla="*/ 127000 h 176213"/>
              <a:gd name="connsiteX81" fmla="*/ 10391 w 176213"/>
              <a:gd name="connsiteY81" fmla="*/ 136318 h 176213"/>
              <a:gd name="connsiteX82" fmla="*/ 14288 w 176213"/>
              <a:gd name="connsiteY82" fmla="*/ 151227 h 176213"/>
              <a:gd name="connsiteX83" fmla="*/ 5196 w 176213"/>
              <a:gd name="connsiteY83" fmla="*/ 155575 h 176213"/>
              <a:gd name="connsiteX84" fmla="*/ 649 w 176213"/>
              <a:gd name="connsiteY84" fmla="*/ 145015 h 176213"/>
              <a:gd name="connsiteX85" fmla="*/ 649 w 176213"/>
              <a:gd name="connsiteY85" fmla="*/ 144394 h 176213"/>
              <a:gd name="connsiteX86" fmla="*/ 649 w 176213"/>
              <a:gd name="connsiteY86" fmla="*/ 143772 h 176213"/>
              <a:gd name="connsiteX87" fmla="*/ 649 w 176213"/>
              <a:gd name="connsiteY87" fmla="*/ 143151 h 176213"/>
              <a:gd name="connsiteX88" fmla="*/ 649 w 176213"/>
              <a:gd name="connsiteY88" fmla="*/ 142530 h 176213"/>
              <a:gd name="connsiteX89" fmla="*/ 649 w 176213"/>
              <a:gd name="connsiteY89" fmla="*/ 141909 h 176213"/>
              <a:gd name="connsiteX90" fmla="*/ 649 w 176213"/>
              <a:gd name="connsiteY90" fmla="*/ 141288 h 176213"/>
              <a:gd name="connsiteX91" fmla="*/ 0 w 176213"/>
              <a:gd name="connsiteY91" fmla="*/ 141288 h 176213"/>
              <a:gd name="connsiteX92" fmla="*/ 0 w 176213"/>
              <a:gd name="connsiteY92" fmla="*/ 140666 h 176213"/>
              <a:gd name="connsiteX93" fmla="*/ 0 w 176213"/>
              <a:gd name="connsiteY93" fmla="*/ 140045 h 176213"/>
              <a:gd name="connsiteX94" fmla="*/ 0 w 176213"/>
              <a:gd name="connsiteY94" fmla="*/ 139424 h 176213"/>
              <a:gd name="connsiteX95" fmla="*/ 0 w 176213"/>
              <a:gd name="connsiteY95" fmla="*/ 138803 h 176213"/>
              <a:gd name="connsiteX96" fmla="*/ 0 w 176213"/>
              <a:gd name="connsiteY96" fmla="*/ 138182 h 176213"/>
              <a:gd name="connsiteX97" fmla="*/ 0 w 176213"/>
              <a:gd name="connsiteY97" fmla="*/ 137560 h 176213"/>
              <a:gd name="connsiteX98" fmla="*/ 0 w 176213"/>
              <a:gd name="connsiteY98" fmla="*/ 136939 h 176213"/>
              <a:gd name="connsiteX99" fmla="*/ 0 w 176213"/>
              <a:gd name="connsiteY99" fmla="*/ 136318 h 176213"/>
              <a:gd name="connsiteX100" fmla="*/ 0 w 176213"/>
              <a:gd name="connsiteY100" fmla="*/ 127000 h 176213"/>
              <a:gd name="connsiteX101" fmla="*/ 166687 w 176213"/>
              <a:gd name="connsiteY101" fmla="*/ 93662 h 176213"/>
              <a:gd name="connsiteX102" fmla="*/ 176212 w 176213"/>
              <a:gd name="connsiteY102" fmla="*/ 93662 h 176213"/>
              <a:gd name="connsiteX103" fmla="*/ 176212 w 176213"/>
              <a:gd name="connsiteY103" fmla="*/ 122237 h 176213"/>
              <a:gd name="connsiteX104" fmla="*/ 166687 w 176213"/>
              <a:gd name="connsiteY104" fmla="*/ 122237 h 176213"/>
              <a:gd name="connsiteX105" fmla="*/ 0 w 176213"/>
              <a:gd name="connsiteY105" fmla="*/ 77787 h 176213"/>
              <a:gd name="connsiteX106" fmla="*/ 9525 w 176213"/>
              <a:gd name="connsiteY106" fmla="*/ 77787 h 176213"/>
              <a:gd name="connsiteX107" fmla="*/ 9525 w 176213"/>
              <a:gd name="connsiteY107" fmla="*/ 107950 h 176213"/>
              <a:gd name="connsiteX108" fmla="*/ 0 w 176213"/>
              <a:gd name="connsiteY108" fmla="*/ 107950 h 176213"/>
              <a:gd name="connsiteX109" fmla="*/ 126386 w 176213"/>
              <a:gd name="connsiteY109" fmla="*/ 49446 h 176213"/>
              <a:gd name="connsiteX110" fmla="*/ 132531 w 176213"/>
              <a:gd name="connsiteY110" fmla="*/ 49446 h 176213"/>
              <a:gd name="connsiteX111" fmla="*/ 144206 w 176213"/>
              <a:gd name="connsiteY111" fmla="*/ 60372 h 176213"/>
              <a:gd name="connsiteX112" fmla="*/ 144206 w 176213"/>
              <a:gd name="connsiteY112" fmla="*/ 66442 h 176213"/>
              <a:gd name="connsiteX113" fmla="*/ 82755 w 176213"/>
              <a:gd name="connsiteY113" fmla="*/ 127140 h 176213"/>
              <a:gd name="connsiteX114" fmla="*/ 75381 w 176213"/>
              <a:gd name="connsiteY114" fmla="*/ 130175 h 176213"/>
              <a:gd name="connsiteX115" fmla="*/ 69850 w 176213"/>
              <a:gd name="connsiteY115" fmla="*/ 130175 h 176213"/>
              <a:gd name="connsiteX116" fmla="*/ 62476 w 176213"/>
              <a:gd name="connsiteY116" fmla="*/ 127140 h 176213"/>
              <a:gd name="connsiteX117" fmla="*/ 33594 w 176213"/>
              <a:gd name="connsiteY117" fmla="*/ 98612 h 176213"/>
              <a:gd name="connsiteX118" fmla="*/ 33594 w 176213"/>
              <a:gd name="connsiteY118" fmla="*/ 92542 h 176213"/>
              <a:gd name="connsiteX119" fmla="*/ 44655 w 176213"/>
              <a:gd name="connsiteY119" fmla="*/ 81009 h 176213"/>
              <a:gd name="connsiteX120" fmla="*/ 51415 w 176213"/>
              <a:gd name="connsiteY120" fmla="*/ 81009 h 176213"/>
              <a:gd name="connsiteX121" fmla="*/ 69236 w 176213"/>
              <a:gd name="connsiteY121" fmla="*/ 99219 h 176213"/>
              <a:gd name="connsiteX122" fmla="*/ 75995 w 176213"/>
              <a:gd name="connsiteY122" fmla="*/ 99219 h 176213"/>
              <a:gd name="connsiteX123" fmla="*/ 126386 w 176213"/>
              <a:gd name="connsiteY123" fmla="*/ 49446 h 176213"/>
              <a:gd name="connsiteX124" fmla="*/ 166687 w 176213"/>
              <a:gd name="connsiteY124" fmla="*/ 44450 h 176213"/>
              <a:gd name="connsiteX125" fmla="*/ 176212 w 176213"/>
              <a:gd name="connsiteY125" fmla="*/ 44450 h 176213"/>
              <a:gd name="connsiteX126" fmla="*/ 176212 w 176213"/>
              <a:gd name="connsiteY126" fmla="*/ 74613 h 176213"/>
              <a:gd name="connsiteX127" fmla="*/ 166687 w 176213"/>
              <a:gd name="connsiteY127" fmla="*/ 74613 h 176213"/>
              <a:gd name="connsiteX128" fmla="*/ 1852 w 176213"/>
              <a:gd name="connsiteY128" fmla="*/ 28575 h 176213"/>
              <a:gd name="connsiteX129" fmla="*/ 11113 w 176213"/>
              <a:gd name="connsiteY129" fmla="*/ 31717 h 176213"/>
              <a:gd name="connsiteX130" fmla="*/ 9878 w 176213"/>
              <a:gd name="connsiteY130" fmla="*/ 40514 h 176213"/>
              <a:gd name="connsiteX131" fmla="*/ 9878 w 176213"/>
              <a:gd name="connsiteY131" fmla="*/ 58738 h 176213"/>
              <a:gd name="connsiteX132" fmla="*/ 0 w 176213"/>
              <a:gd name="connsiteY132" fmla="*/ 58738 h 176213"/>
              <a:gd name="connsiteX133" fmla="*/ 0 w 176213"/>
              <a:gd name="connsiteY133" fmla="*/ 40514 h 176213"/>
              <a:gd name="connsiteX134" fmla="*/ 0 w 176213"/>
              <a:gd name="connsiteY134" fmla="*/ 39886 h 176213"/>
              <a:gd name="connsiteX135" fmla="*/ 0 w 176213"/>
              <a:gd name="connsiteY135" fmla="*/ 39258 h 176213"/>
              <a:gd name="connsiteX136" fmla="*/ 0 w 176213"/>
              <a:gd name="connsiteY136" fmla="*/ 38629 h 176213"/>
              <a:gd name="connsiteX137" fmla="*/ 0 w 176213"/>
              <a:gd name="connsiteY137" fmla="*/ 38001 h 176213"/>
              <a:gd name="connsiteX138" fmla="*/ 0 w 176213"/>
              <a:gd name="connsiteY138" fmla="*/ 37373 h 176213"/>
              <a:gd name="connsiteX139" fmla="*/ 0 w 176213"/>
              <a:gd name="connsiteY139" fmla="*/ 36744 h 176213"/>
              <a:gd name="connsiteX140" fmla="*/ 0 w 176213"/>
              <a:gd name="connsiteY140" fmla="*/ 36116 h 176213"/>
              <a:gd name="connsiteX141" fmla="*/ 1852 w 176213"/>
              <a:gd name="connsiteY141" fmla="*/ 28575 h 176213"/>
              <a:gd name="connsiteX142" fmla="*/ 153499 w 176213"/>
              <a:gd name="connsiteY142" fmla="*/ 4762 h 176213"/>
              <a:gd name="connsiteX143" fmla="*/ 158994 w 176213"/>
              <a:gd name="connsiteY143" fmla="*/ 7739 h 176213"/>
              <a:gd name="connsiteX144" fmla="*/ 158994 w 176213"/>
              <a:gd name="connsiteY144" fmla="*/ 8334 h 176213"/>
              <a:gd name="connsiteX145" fmla="*/ 159605 w 176213"/>
              <a:gd name="connsiteY145" fmla="*/ 8334 h 176213"/>
              <a:gd name="connsiteX146" fmla="*/ 160216 w 176213"/>
              <a:gd name="connsiteY146" fmla="*/ 8929 h 176213"/>
              <a:gd name="connsiteX147" fmla="*/ 160826 w 176213"/>
              <a:gd name="connsiteY147" fmla="*/ 8929 h 176213"/>
              <a:gd name="connsiteX148" fmla="*/ 160826 w 176213"/>
              <a:gd name="connsiteY148" fmla="*/ 9525 h 176213"/>
              <a:gd name="connsiteX149" fmla="*/ 161437 w 176213"/>
              <a:gd name="connsiteY149" fmla="*/ 9525 h 176213"/>
              <a:gd name="connsiteX150" fmla="*/ 161437 w 176213"/>
              <a:gd name="connsiteY150" fmla="*/ 10120 h 176213"/>
              <a:gd name="connsiteX151" fmla="*/ 162047 w 176213"/>
              <a:gd name="connsiteY151" fmla="*/ 10120 h 176213"/>
              <a:gd name="connsiteX152" fmla="*/ 162047 w 176213"/>
              <a:gd name="connsiteY152" fmla="*/ 10715 h 176213"/>
              <a:gd name="connsiteX153" fmla="*/ 162658 w 176213"/>
              <a:gd name="connsiteY153" fmla="*/ 10715 h 176213"/>
              <a:gd name="connsiteX154" fmla="*/ 162658 w 176213"/>
              <a:gd name="connsiteY154" fmla="*/ 11311 h 176213"/>
              <a:gd name="connsiteX155" fmla="*/ 163269 w 176213"/>
              <a:gd name="connsiteY155" fmla="*/ 11311 h 176213"/>
              <a:gd name="connsiteX156" fmla="*/ 163879 w 176213"/>
              <a:gd name="connsiteY156" fmla="*/ 11906 h 176213"/>
              <a:gd name="connsiteX157" fmla="*/ 164490 w 176213"/>
              <a:gd name="connsiteY157" fmla="*/ 12501 h 176213"/>
              <a:gd name="connsiteX158" fmla="*/ 164490 w 176213"/>
              <a:gd name="connsiteY158" fmla="*/ 13097 h 176213"/>
              <a:gd name="connsiteX159" fmla="*/ 165100 w 176213"/>
              <a:gd name="connsiteY159" fmla="*/ 13097 h 176213"/>
              <a:gd name="connsiteX160" fmla="*/ 165100 w 176213"/>
              <a:gd name="connsiteY160" fmla="*/ 13692 h 176213"/>
              <a:gd name="connsiteX161" fmla="*/ 165711 w 176213"/>
              <a:gd name="connsiteY161" fmla="*/ 13692 h 176213"/>
              <a:gd name="connsiteX162" fmla="*/ 165711 w 176213"/>
              <a:gd name="connsiteY162" fmla="*/ 14287 h 176213"/>
              <a:gd name="connsiteX163" fmla="*/ 166322 w 176213"/>
              <a:gd name="connsiteY163" fmla="*/ 14287 h 176213"/>
              <a:gd name="connsiteX164" fmla="*/ 166322 w 176213"/>
              <a:gd name="connsiteY164" fmla="*/ 14882 h 176213"/>
              <a:gd name="connsiteX165" fmla="*/ 166932 w 176213"/>
              <a:gd name="connsiteY165" fmla="*/ 14882 h 176213"/>
              <a:gd name="connsiteX166" fmla="*/ 166932 w 176213"/>
              <a:gd name="connsiteY166" fmla="*/ 15478 h 176213"/>
              <a:gd name="connsiteX167" fmla="*/ 167543 w 176213"/>
              <a:gd name="connsiteY167" fmla="*/ 15478 h 176213"/>
              <a:gd name="connsiteX168" fmla="*/ 167543 w 176213"/>
              <a:gd name="connsiteY168" fmla="*/ 16073 h 176213"/>
              <a:gd name="connsiteX169" fmla="*/ 168153 w 176213"/>
              <a:gd name="connsiteY169" fmla="*/ 16668 h 176213"/>
              <a:gd name="connsiteX170" fmla="*/ 168153 w 176213"/>
              <a:gd name="connsiteY170" fmla="*/ 17264 h 176213"/>
              <a:gd name="connsiteX171" fmla="*/ 168764 w 176213"/>
              <a:gd name="connsiteY171" fmla="*/ 17264 h 176213"/>
              <a:gd name="connsiteX172" fmla="*/ 173038 w 176213"/>
              <a:gd name="connsiteY172" fmla="*/ 25003 h 176213"/>
              <a:gd name="connsiteX173" fmla="*/ 163879 w 176213"/>
              <a:gd name="connsiteY173" fmla="*/ 28575 h 176213"/>
              <a:gd name="connsiteX174" fmla="*/ 149225 w 176213"/>
              <a:gd name="connsiteY174" fmla="*/ 13097 h 176213"/>
              <a:gd name="connsiteX175" fmla="*/ 153499 w 176213"/>
              <a:gd name="connsiteY175" fmla="*/ 4762 h 176213"/>
              <a:gd name="connsiteX176" fmla="*/ 106362 w 176213"/>
              <a:gd name="connsiteY176" fmla="*/ 0 h 176213"/>
              <a:gd name="connsiteX177" fmla="*/ 136525 w 176213"/>
              <a:gd name="connsiteY177" fmla="*/ 0 h 176213"/>
              <a:gd name="connsiteX178" fmla="*/ 136525 w 176213"/>
              <a:gd name="connsiteY178" fmla="*/ 9525 h 176213"/>
              <a:gd name="connsiteX179" fmla="*/ 106362 w 176213"/>
              <a:gd name="connsiteY179" fmla="*/ 9525 h 176213"/>
              <a:gd name="connsiteX180" fmla="*/ 57150 w 176213"/>
              <a:gd name="connsiteY180" fmla="*/ 0 h 176213"/>
              <a:gd name="connsiteX181" fmla="*/ 87313 w 176213"/>
              <a:gd name="connsiteY181" fmla="*/ 0 h 176213"/>
              <a:gd name="connsiteX182" fmla="*/ 87313 w 176213"/>
              <a:gd name="connsiteY182" fmla="*/ 9525 h 176213"/>
              <a:gd name="connsiteX183" fmla="*/ 57150 w 176213"/>
              <a:gd name="connsiteY183" fmla="*/ 9525 h 176213"/>
              <a:gd name="connsiteX184" fmla="*/ 37487 w 176213"/>
              <a:gd name="connsiteY184" fmla="*/ 0 h 176213"/>
              <a:gd name="connsiteX185" fmla="*/ 38100 w 176213"/>
              <a:gd name="connsiteY185" fmla="*/ 9832 h 176213"/>
              <a:gd name="connsiteX186" fmla="*/ 18472 w 176213"/>
              <a:gd name="connsiteY186" fmla="*/ 19050 h 176213"/>
              <a:gd name="connsiteX187" fmla="*/ 11112 w 176213"/>
              <a:gd name="connsiteY187" fmla="*/ 12290 h 176213"/>
              <a:gd name="connsiteX188" fmla="*/ 21539 w 176213"/>
              <a:gd name="connsiteY188" fmla="*/ 4916 h 176213"/>
              <a:gd name="connsiteX189" fmla="*/ 22153 w 176213"/>
              <a:gd name="connsiteY189" fmla="*/ 4302 h 176213"/>
              <a:gd name="connsiteX190" fmla="*/ 22766 w 176213"/>
              <a:gd name="connsiteY190" fmla="*/ 4302 h 176213"/>
              <a:gd name="connsiteX191" fmla="*/ 22766 w 176213"/>
              <a:gd name="connsiteY191" fmla="*/ 3687 h 176213"/>
              <a:gd name="connsiteX192" fmla="*/ 23379 w 176213"/>
              <a:gd name="connsiteY192" fmla="*/ 3687 h 176213"/>
              <a:gd name="connsiteX193" fmla="*/ 23993 w 176213"/>
              <a:gd name="connsiteY193" fmla="*/ 3687 h 176213"/>
              <a:gd name="connsiteX194" fmla="*/ 23993 w 176213"/>
              <a:gd name="connsiteY194" fmla="*/ 3073 h 176213"/>
              <a:gd name="connsiteX195" fmla="*/ 37487 w 176213"/>
              <a:gd name="connsiteY195" fmla="*/ 0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76213" h="176213">
                <a:moveTo>
                  <a:pt x="142578" y="166687"/>
                </a:moveTo>
                <a:cubicBezTo>
                  <a:pt x="142578" y="166687"/>
                  <a:pt x="142578" y="166687"/>
                  <a:pt x="144463" y="175652"/>
                </a:cubicBezTo>
                <a:cubicBezTo>
                  <a:pt x="144463" y="175652"/>
                  <a:pt x="144463" y="175652"/>
                  <a:pt x="143835" y="175652"/>
                </a:cubicBezTo>
                <a:cubicBezTo>
                  <a:pt x="143835" y="175652"/>
                  <a:pt x="143206" y="175652"/>
                  <a:pt x="143206" y="175652"/>
                </a:cubicBezTo>
                <a:cubicBezTo>
                  <a:pt x="143206" y="175652"/>
                  <a:pt x="142578" y="175652"/>
                  <a:pt x="142578" y="175652"/>
                </a:cubicBezTo>
                <a:cubicBezTo>
                  <a:pt x="142578" y="175652"/>
                  <a:pt x="141949" y="175652"/>
                  <a:pt x="141949" y="175652"/>
                </a:cubicBezTo>
                <a:cubicBezTo>
                  <a:pt x="141949" y="176212"/>
                  <a:pt x="141949" y="176212"/>
                  <a:pt x="141949" y="176212"/>
                </a:cubicBezTo>
                <a:cubicBezTo>
                  <a:pt x="141321" y="176212"/>
                  <a:pt x="141321" y="176212"/>
                  <a:pt x="141321" y="176212"/>
                </a:cubicBezTo>
                <a:cubicBezTo>
                  <a:pt x="140693" y="176212"/>
                  <a:pt x="140693" y="176212"/>
                  <a:pt x="140693" y="176212"/>
                </a:cubicBezTo>
                <a:cubicBezTo>
                  <a:pt x="140693" y="176212"/>
                  <a:pt x="140064" y="176212"/>
                  <a:pt x="140064" y="176212"/>
                </a:cubicBezTo>
                <a:cubicBezTo>
                  <a:pt x="140064" y="176212"/>
                  <a:pt x="140064" y="176212"/>
                  <a:pt x="139436" y="176212"/>
                </a:cubicBezTo>
                <a:cubicBezTo>
                  <a:pt x="139436" y="176212"/>
                  <a:pt x="138807" y="176212"/>
                  <a:pt x="138807" y="176212"/>
                </a:cubicBezTo>
                <a:cubicBezTo>
                  <a:pt x="138179" y="176212"/>
                  <a:pt x="138179" y="176212"/>
                  <a:pt x="138179" y="176212"/>
                </a:cubicBezTo>
                <a:cubicBezTo>
                  <a:pt x="138179" y="176212"/>
                  <a:pt x="137551" y="176212"/>
                  <a:pt x="137551" y="176212"/>
                </a:cubicBezTo>
                <a:cubicBezTo>
                  <a:pt x="137551" y="176212"/>
                  <a:pt x="137551" y="176212"/>
                  <a:pt x="136922" y="176212"/>
                </a:cubicBezTo>
                <a:cubicBezTo>
                  <a:pt x="136922" y="176212"/>
                  <a:pt x="136922" y="176212"/>
                  <a:pt x="136294" y="176212"/>
                </a:cubicBezTo>
                <a:cubicBezTo>
                  <a:pt x="136294" y="176212"/>
                  <a:pt x="136294" y="176212"/>
                  <a:pt x="114300" y="176212"/>
                </a:cubicBezTo>
                <a:cubicBezTo>
                  <a:pt x="114300" y="176212"/>
                  <a:pt x="114300" y="176212"/>
                  <a:pt x="114300" y="167247"/>
                </a:cubicBezTo>
                <a:cubicBezTo>
                  <a:pt x="114300" y="167247"/>
                  <a:pt x="114300" y="167247"/>
                  <a:pt x="136294" y="167247"/>
                </a:cubicBezTo>
                <a:cubicBezTo>
                  <a:pt x="138179" y="167247"/>
                  <a:pt x="140693" y="167247"/>
                  <a:pt x="142578" y="166687"/>
                </a:cubicBezTo>
                <a:close/>
                <a:moveTo>
                  <a:pt x="65087" y="166687"/>
                </a:moveTo>
                <a:lnTo>
                  <a:pt x="95250" y="166687"/>
                </a:lnTo>
                <a:lnTo>
                  <a:pt x="95250" y="176212"/>
                </a:lnTo>
                <a:lnTo>
                  <a:pt x="65087" y="176212"/>
                </a:lnTo>
                <a:close/>
                <a:moveTo>
                  <a:pt x="23053" y="161925"/>
                </a:moveTo>
                <a:cubicBezTo>
                  <a:pt x="28643" y="164902"/>
                  <a:pt x="34234" y="166688"/>
                  <a:pt x="40446" y="166688"/>
                </a:cubicBezTo>
                <a:cubicBezTo>
                  <a:pt x="40446" y="166688"/>
                  <a:pt x="40446" y="166688"/>
                  <a:pt x="46037" y="166688"/>
                </a:cubicBezTo>
                <a:cubicBezTo>
                  <a:pt x="46037" y="166688"/>
                  <a:pt x="46037" y="166688"/>
                  <a:pt x="46037" y="176213"/>
                </a:cubicBezTo>
                <a:cubicBezTo>
                  <a:pt x="46037" y="176213"/>
                  <a:pt x="46037" y="176213"/>
                  <a:pt x="40446" y="176213"/>
                </a:cubicBezTo>
                <a:cubicBezTo>
                  <a:pt x="40446" y="176213"/>
                  <a:pt x="39825" y="176213"/>
                  <a:pt x="39825" y="176213"/>
                </a:cubicBezTo>
                <a:cubicBezTo>
                  <a:pt x="39204" y="176213"/>
                  <a:pt x="39204" y="176213"/>
                  <a:pt x="39204" y="176213"/>
                </a:cubicBezTo>
                <a:cubicBezTo>
                  <a:pt x="38583" y="176213"/>
                  <a:pt x="38583" y="176213"/>
                  <a:pt x="38583" y="176213"/>
                </a:cubicBezTo>
                <a:cubicBezTo>
                  <a:pt x="38583" y="176213"/>
                  <a:pt x="37961" y="176213"/>
                  <a:pt x="37961" y="176213"/>
                </a:cubicBezTo>
                <a:cubicBezTo>
                  <a:pt x="37340" y="176213"/>
                  <a:pt x="37340" y="176213"/>
                  <a:pt x="37340" y="176213"/>
                </a:cubicBezTo>
                <a:cubicBezTo>
                  <a:pt x="37340" y="176213"/>
                  <a:pt x="37340" y="176213"/>
                  <a:pt x="36719" y="176213"/>
                </a:cubicBezTo>
                <a:cubicBezTo>
                  <a:pt x="36719" y="176213"/>
                  <a:pt x="36098" y="176213"/>
                  <a:pt x="36098" y="176213"/>
                </a:cubicBezTo>
                <a:cubicBezTo>
                  <a:pt x="35477" y="176213"/>
                  <a:pt x="35477" y="176213"/>
                  <a:pt x="35477" y="176213"/>
                </a:cubicBezTo>
                <a:cubicBezTo>
                  <a:pt x="35477" y="176213"/>
                  <a:pt x="34856" y="176213"/>
                  <a:pt x="34856" y="176213"/>
                </a:cubicBezTo>
                <a:cubicBezTo>
                  <a:pt x="34856" y="176213"/>
                  <a:pt x="34856" y="176213"/>
                  <a:pt x="34856" y="175618"/>
                </a:cubicBezTo>
                <a:cubicBezTo>
                  <a:pt x="34856" y="175618"/>
                  <a:pt x="34856" y="175618"/>
                  <a:pt x="34234" y="175618"/>
                </a:cubicBezTo>
                <a:cubicBezTo>
                  <a:pt x="33613" y="175618"/>
                  <a:pt x="33613" y="175618"/>
                  <a:pt x="33613" y="175618"/>
                </a:cubicBezTo>
                <a:cubicBezTo>
                  <a:pt x="33613" y="175618"/>
                  <a:pt x="33613" y="175618"/>
                  <a:pt x="32992" y="175618"/>
                </a:cubicBezTo>
                <a:cubicBezTo>
                  <a:pt x="32371" y="175618"/>
                  <a:pt x="32371" y="175618"/>
                  <a:pt x="32371" y="175618"/>
                </a:cubicBezTo>
                <a:cubicBezTo>
                  <a:pt x="32371" y="175618"/>
                  <a:pt x="32371" y="175618"/>
                  <a:pt x="31749" y="175618"/>
                </a:cubicBezTo>
                <a:cubicBezTo>
                  <a:pt x="31749" y="175618"/>
                  <a:pt x="31749" y="175022"/>
                  <a:pt x="31128" y="175022"/>
                </a:cubicBezTo>
                <a:cubicBezTo>
                  <a:pt x="28022" y="174427"/>
                  <a:pt x="24916" y="173236"/>
                  <a:pt x="22432" y="172046"/>
                </a:cubicBezTo>
                <a:cubicBezTo>
                  <a:pt x="22432" y="172046"/>
                  <a:pt x="22432" y="172046"/>
                  <a:pt x="21810" y="172046"/>
                </a:cubicBezTo>
                <a:cubicBezTo>
                  <a:pt x="21810" y="172046"/>
                  <a:pt x="21189" y="171450"/>
                  <a:pt x="21189" y="171450"/>
                </a:cubicBezTo>
                <a:cubicBezTo>
                  <a:pt x="20568" y="171450"/>
                  <a:pt x="20568" y="171450"/>
                  <a:pt x="20568" y="171450"/>
                </a:cubicBezTo>
                <a:cubicBezTo>
                  <a:pt x="20568" y="171450"/>
                  <a:pt x="20568" y="170855"/>
                  <a:pt x="20568" y="170855"/>
                </a:cubicBezTo>
                <a:cubicBezTo>
                  <a:pt x="19947" y="170855"/>
                  <a:pt x="19947" y="170855"/>
                  <a:pt x="19947" y="170855"/>
                </a:cubicBezTo>
                <a:cubicBezTo>
                  <a:pt x="19947" y="170855"/>
                  <a:pt x="19326" y="170855"/>
                  <a:pt x="19326" y="170855"/>
                </a:cubicBezTo>
                <a:cubicBezTo>
                  <a:pt x="18704" y="170260"/>
                  <a:pt x="18083" y="170260"/>
                  <a:pt x="17462" y="169664"/>
                </a:cubicBezTo>
                <a:cubicBezTo>
                  <a:pt x="17462" y="169664"/>
                  <a:pt x="17462" y="169664"/>
                  <a:pt x="23053" y="161925"/>
                </a:cubicBezTo>
                <a:close/>
                <a:moveTo>
                  <a:pt x="166207" y="141287"/>
                </a:moveTo>
                <a:cubicBezTo>
                  <a:pt x="166207" y="141287"/>
                  <a:pt x="166207" y="141287"/>
                  <a:pt x="176213" y="142542"/>
                </a:cubicBezTo>
                <a:cubicBezTo>
                  <a:pt x="176213" y="144425"/>
                  <a:pt x="175588" y="145680"/>
                  <a:pt x="175588" y="146936"/>
                </a:cubicBezTo>
                <a:cubicBezTo>
                  <a:pt x="175588" y="146936"/>
                  <a:pt x="175588" y="146936"/>
                  <a:pt x="175588" y="147563"/>
                </a:cubicBezTo>
                <a:cubicBezTo>
                  <a:pt x="175588" y="147563"/>
                  <a:pt x="174962" y="147563"/>
                  <a:pt x="174962" y="147563"/>
                </a:cubicBezTo>
                <a:cubicBezTo>
                  <a:pt x="174962" y="148191"/>
                  <a:pt x="174962" y="148191"/>
                  <a:pt x="174962" y="148191"/>
                </a:cubicBezTo>
                <a:cubicBezTo>
                  <a:pt x="174962" y="148819"/>
                  <a:pt x="174962" y="148819"/>
                  <a:pt x="174962" y="148819"/>
                </a:cubicBezTo>
                <a:cubicBezTo>
                  <a:pt x="174962" y="148819"/>
                  <a:pt x="174962" y="149446"/>
                  <a:pt x="174962" y="149446"/>
                </a:cubicBezTo>
                <a:cubicBezTo>
                  <a:pt x="174962" y="149446"/>
                  <a:pt x="174962" y="149446"/>
                  <a:pt x="174337" y="149446"/>
                </a:cubicBezTo>
                <a:cubicBezTo>
                  <a:pt x="173086" y="155095"/>
                  <a:pt x="169959" y="159488"/>
                  <a:pt x="166207" y="163882"/>
                </a:cubicBezTo>
                <a:cubicBezTo>
                  <a:pt x="166207" y="163882"/>
                  <a:pt x="166207" y="164509"/>
                  <a:pt x="166207" y="164509"/>
                </a:cubicBezTo>
                <a:cubicBezTo>
                  <a:pt x="166207" y="164509"/>
                  <a:pt x="165581" y="164509"/>
                  <a:pt x="165581" y="164509"/>
                </a:cubicBezTo>
                <a:cubicBezTo>
                  <a:pt x="165581" y="164509"/>
                  <a:pt x="165581" y="164509"/>
                  <a:pt x="164956" y="165137"/>
                </a:cubicBezTo>
                <a:cubicBezTo>
                  <a:pt x="164956" y="165137"/>
                  <a:pt x="164956" y="165765"/>
                  <a:pt x="164956" y="165765"/>
                </a:cubicBezTo>
                <a:cubicBezTo>
                  <a:pt x="164331" y="165765"/>
                  <a:pt x="164331" y="165765"/>
                  <a:pt x="164331" y="165765"/>
                </a:cubicBezTo>
                <a:cubicBezTo>
                  <a:pt x="164331" y="166392"/>
                  <a:pt x="164331" y="166392"/>
                  <a:pt x="164331" y="166392"/>
                </a:cubicBezTo>
                <a:cubicBezTo>
                  <a:pt x="164331" y="166392"/>
                  <a:pt x="164331" y="166392"/>
                  <a:pt x="163705" y="166392"/>
                </a:cubicBezTo>
                <a:cubicBezTo>
                  <a:pt x="163705" y="166392"/>
                  <a:pt x="163705" y="167020"/>
                  <a:pt x="163705" y="167020"/>
                </a:cubicBezTo>
                <a:cubicBezTo>
                  <a:pt x="163080" y="167020"/>
                  <a:pt x="163080" y="167020"/>
                  <a:pt x="163080" y="167020"/>
                </a:cubicBezTo>
                <a:cubicBezTo>
                  <a:pt x="163080" y="167020"/>
                  <a:pt x="163080" y="167020"/>
                  <a:pt x="163080" y="167647"/>
                </a:cubicBezTo>
                <a:cubicBezTo>
                  <a:pt x="162454" y="167647"/>
                  <a:pt x="162454" y="167647"/>
                  <a:pt x="162454" y="167647"/>
                </a:cubicBezTo>
                <a:cubicBezTo>
                  <a:pt x="162454" y="167647"/>
                  <a:pt x="162454" y="167647"/>
                  <a:pt x="161829" y="167647"/>
                </a:cubicBezTo>
                <a:cubicBezTo>
                  <a:pt x="161829" y="167647"/>
                  <a:pt x="161829" y="167647"/>
                  <a:pt x="161829" y="168275"/>
                </a:cubicBezTo>
                <a:cubicBezTo>
                  <a:pt x="161829" y="168275"/>
                  <a:pt x="161829" y="168275"/>
                  <a:pt x="155575" y="160743"/>
                </a:cubicBezTo>
                <a:cubicBezTo>
                  <a:pt x="161204" y="155722"/>
                  <a:pt x="164956" y="148819"/>
                  <a:pt x="166207" y="141287"/>
                </a:cubicBezTo>
                <a:close/>
                <a:moveTo>
                  <a:pt x="0" y="127000"/>
                </a:moveTo>
                <a:cubicBezTo>
                  <a:pt x="0" y="127000"/>
                  <a:pt x="0" y="127000"/>
                  <a:pt x="10391" y="127000"/>
                </a:cubicBezTo>
                <a:lnTo>
                  <a:pt x="10391" y="136318"/>
                </a:lnTo>
                <a:cubicBezTo>
                  <a:pt x="10391" y="141288"/>
                  <a:pt x="11690" y="146257"/>
                  <a:pt x="14288" y="151227"/>
                </a:cubicBezTo>
                <a:cubicBezTo>
                  <a:pt x="14288" y="151227"/>
                  <a:pt x="14288" y="151227"/>
                  <a:pt x="5196" y="155575"/>
                </a:cubicBezTo>
                <a:cubicBezTo>
                  <a:pt x="3247" y="151848"/>
                  <a:pt x="1948" y="148742"/>
                  <a:pt x="649" y="145015"/>
                </a:cubicBezTo>
                <a:cubicBezTo>
                  <a:pt x="649" y="145015"/>
                  <a:pt x="649" y="144394"/>
                  <a:pt x="649" y="144394"/>
                </a:cubicBezTo>
                <a:cubicBezTo>
                  <a:pt x="649" y="144394"/>
                  <a:pt x="649" y="143772"/>
                  <a:pt x="649" y="143772"/>
                </a:cubicBezTo>
                <a:cubicBezTo>
                  <a:pt x="649" y="143772"/>
                  <a:pt x="649" y="143151"/>
                  <a:pt x="649" y="143151"/>
                </a:cubicBezTo>
                <a:cubicBezTo>
                  <a:pt x="649" y="143151"/>
                  <a:pt x="649" y="143151"/>
                  <a:pt x="649" y="142530"/>
                </a:cubicBezTo>
                <a:cubicBezTo>
                  <a:pt x="649" y="142530"/>
                  <a:pt x="649" y="142530"/>
                  <a:pt x="649" y="141909"/>
                </a:cubicBezTo>
                <a:cubicBezTo>
                  <a:pt x="649" y="141909"/>
                  <a:pt x="649" y="141288"/>
                  <a:pt x="649" y="141288"/>
                </a:cubicBezTo>
                <a:cubicBezTo>
                  <a:pt x="0" y="141288"/>
                  <a:pt x="0" y="141288"/>
                  <a:pt x="0" y="141288"/>
                </a:cubicBezTo>
                <a:cubicBezTo>
                  <a:pt x="0" y="141288"/>
                  <a:pt x="0" y="141288"/>
                  <a:pt x="0" y="140666"/>
                </a:cubicBezTo>
                <a:cubicBezTo>
                  <a:pt x="0" y="140666"/>
                  <a:pt x="0" y="140045"/>
                  <a:pt x="0" y="140045"/>
                </a:cubicBezTo>
                <a:cubicBezTo>
                  <a:pt x="0" y="140045"/>
                  <a:pt x="0" y="139424"/>
                  <a:pt x="0" y="139424"/>
                </a:cubicBezTo>
                <a:cubicBezTo>
                  <a:pt x="0" y="138803"/>
                  <a:pt x="0" y="138803"/>
                  <a:pt x="0" y="138803"/>
                </a:cubicBezTo>
                <a:cubicBezTo>
                  <a:pt x="0" y="138803"/>
                  <a:pt x="0" y="138803"/>
                  <a:pt x="0" y="138182"/>
                </a:cubicBezTo>
                <a:cubicBezTo>
                  <a:pt x="0" y="138182"/>
                  <a:pt x="0" y="137560"/>
                  <a:pt x="0" y="137560"/>
                </a:cubicBezTo>
                <a:cubicBezTo>
                  <a:pt x="0" y="136939"/>
                  <a:pt x="0" y="136939"/>
                  <a:pt x="0" y="136939"/>
                </a:cubicBezTo>
                <a:cubicBezTo>
                  <a:pt x="0" y="136939"/>
                  <a:pt x="0" y="136318"/>
                  <a:pt x="0" y="136318"/>
                </a:cubicBezTo>
                <a:cubicBezTo>
                  <a:pt x="0" y="136318"/>
                  <a:pt x="0" y="136318"/>
                  <a:pt x="0" y="127000"/>
                </a:cubicBezTo>
                <a:close/>
                <a:moveTo>
                  <a:pt x="166687" y="93662"/>
                </a:moveTo>
                <a:lnTo>
                  <a:pt x="176212" y="93662"/>
                </a:lnTo>
                <a:lnTo>
                  <a:pt x="176212" y="122237"/>
                </a:lnTo>
                <a:lnTo>
                  <a:pt x="166687" y="122237"/>
                </a:lnTo>
                <a:close/>
                <a:moveTo>
                  <a:pt x="0" y="77787"/>
                </a:moveTo>
                <a:lnTo>
                  <a:pt x="9525" y="77787"/>
                </a:lnTo>
                <a:lnTo>
                  <a:pt x="9525" y="107950"/>
                </a:lnTo>
                <a:lnTo>
                  <a:pt x="0" y="107950"/>
                </a:lnTo>
                <a:close/>
                <a:moveTo>
                  <a:pt x="126386" y="49446"/>
                </a:moveTo>
                <a:cubicBezTo>
                  <a:pt x="128229" y="47625"/>
                  <a:pt x="131302" y="47625"/>
                  <a:pt x="132531" y="49446"/>
                </a:cubicBezTo>
                <a:lnTo>
                  <a:pt x="144206" y="60372"/>
                </a:lnTo>
                <a:cubicBezTo>
                  <a:pt x="146050" y="62193"/>
                  <a:pt x="146050" y="65228"/>
                  <a:pt x="144206" y="66442"/>
                </a:cubicBezTo>
                <a:cubicBezTo>
                  <a:pt x="144206" y="66442"/>
                  <a:pt x="144206" y="66442"/>
                  <a:pt x="82755" y="127140"/>
                </a:cubicBezTo>
                <a:cubicBezTo>
                  <a:pt x="80911" y="128961"/>
                  <a:pt x="77839" y="130175"/>
                  <a:pt x="75381" y="130175"/>
                </a:cubicBezTo>
                <a:cubicBezTo>
                  <a:pt x="75381" y="130175"/>
                  <a:pt x="75381" y="130175"/>
                  <a:pt x="69850" y="130175"/>
                </a:cubicBezTo>
                <a:cubicBezTo>
                  <a:pt x="67392" y="130175"/>
                  <a:pt x="63705" y="128961"/>
                  <a:pt x="62476" y="127140"/>
                </a:cubicBezTo>
                <a:cubicBezTo>
                  <a:pt x="62476" y="127140"/>
                  <a:pt x="62476" y="127140"/>
                  <a:pt x="33594" y="98612"/>
                </a:cubicBezTo>
                <a:cubicBezTo>
                  <a:pt x="31750" y="96791"/>
                  <a:pt x="31750" y="94363"/>
                  <a:pt x="33594" y="92542"/>
                </a:cubicBezTo>
                <a:cubicBezTo>
                  <a:pt x="33594" y="92542"/>
                  <a:pt x="33594" y="92542"/>
                  <a:pt x="44655" y="81009"/>
                </a:cubicBezTo>
                <a:cubicBezTo>
                  <a:pt x="46498" y="79188"/>
                  <a:pt x="49571" y="79188"/>
                  <a:pt x="51415" y="81009"/>
                </a:cubicBezTo>
                <a:cubicBezTo>
                  <a:pt x="51415" y="81009"/>
                  <a:pt x="51415" y="81009"/>
                  <a:pt x="69236" y="99219"/>
                </a:cubicBezTo>
                <a:cubicBezTo>
                  <a:pt x="71079" y="101040"/>
                  <a:pt x="74152" y="101040"/>
                  <a:pt x="75995" y="99219"/>
                </a:cubicBezTo>
                <a:cubicBezTo>
                  <a:pt x="75995" y="99219"/>
                  <a:pt x="75995" y="99219"/>
                  <a:pt x="126386" y="49446"/>
                </a:cubicBezTo>
                <a:close/>
                <a:moveTo>
                  <a:pt x="166687" y="44450"/>
                </a:moveTo>
                <a:lnTo>
                  <a:pt x="176212" y="44450"/>
                </a:lnTo>
                <a:lnTo>
                  <a:pt x="176212" y="74613"/>
                </a:lnTo>
                <a:lnTo>
                  <a:pt x="166687" y="74613"/>
                </a:lnTo>
                <a:close/>
                <a:moveTo>
                  <a:pt x="1852" y="28575"/>
                </a:moveTo>
                <a:cubicBezTo>
                  <a:pt x="1852" y="28575"/>
                  <a:pt x="1852" y="28575"/>
                  <a:pt x="11113" y="31717"/>
                </a:cubicBezTo>
                <a:cubicBezTo>
                  <a:pt x="10496" y="34231"/>
                  <a:pt x="9878" y="37373"/>
                  <a:pt x="9878" y="40514"/>
                </a:cubicBezTo>
                <a:lnTo>
                  <a:pt x="9878" y="58738"/>
                </a:lnTo>
                <a:cubicBezTo>
                  <a:pt x="9878" y="58738"/>
                  <a:pt x="9878" y="58738"/>
                  <a:pt x="0" y="58738"/>
                </a:cubicBezTo>
                <a:cubicBezTo>
                  <a:pt x="0" y="58738"/>
                  <a:pt x="0" y="58738"/>
                  <a:pt x="0" y="40514"/>
                </a:cubicBezTo>
                <a:cubicBezTo>
                  <a:pt x="0" y="39886"/>
                  <a:pt x="0" y="39886"/>
                  <a:pt x="0" y="39886"/>
                </a:cubicBezTo>
                <a:cubicBezTo>
                  <a:pt x="0" y="39886"/>
                  <a:pt x="0" y="39886"/>
                  <a:pt x="0" y="39258"/>
                </a:cubicBezTo>
                <a:cubicBezTo>
                  <a:pt x="0" y="39258"/>
                  <a:pt x="0" y="38629"/>
                  <a:pt x="0" y="38629"/>
                </a:cubicBezTo>
                <a:cubicBezTo>
                  <a:pt x="0" y="38001"/>
                  <a:pt x="0" y="38001"/>
                  <a:pt x="0" y="38001"/>
                </a:cubicBezTo>
                <a:cubicBezTo>
                  <a:pt x="0" y="38001"/>
                  <a:pt x="0" y="38001"/>
                  <a:pt x="0" y="37373"/>
                </a:cubicBezTo>
                <a:cubicBezTo>
                  <a:pt x="0" y="37373"/>
                  <a:pt x="0" y="37373"/>
                  <a:pt x="0" y="36744"/>
                </a:cubicBezTo>
                <a:cubicBezTo>
                  <a:pt x="0" y="36116"/>
                  <a:pt x="0" y="36116"/>
                  <a:pt x="0" y="36116"/>
                </a:cubicBezTo>
                <a:cubicBezTo>
                  <a:pt x="617" y="33602"/>
                  <a:pt x="1235" y="31089"/>
                  <a:pt x="1852" y="28575"/>
                </a:cubicBezTo>
                <a:close/>
                <a:moveTo>
                  <a:pt x="153499" y="4762"/>
                </a:moveTo>
                <a:cubicBezTo>
                  <a:pt x="155331" y="5357"/>
                  <a:pt x="157163" y="6548"/>
                  <a:pt x="158994" y="7739"/>
                </a:cubicBezTo>
                <a:cubicBezTo>
                  <a:pt x="158994" y="7739"/>
                  <a:pt x="158994" y="8334"/>
                  <a:pt x="158994" y="8334"/>
                </a:cubicBezTo>
                <a:cubicBezTo>
                  <a:pt x="158994" y="8334"/>
                  <a:pt x="159605" y="8334"/>
                  <a:pt x="159605" y="8334"/>
                </a:cubicBezTo>
                <a:cubicBezTo>
                  <a:pt x="159605" y="8334"/>
                  <a:pt x="160216" y="8334"/>
                  <a:pt x="160216" y="8929"/>
                </a:cubicBezTo>
                <a:cubicBezTo>
                  <a:pt x="160826" y="8929"/>
                  <a:pt x="160826" y="8929"/>
                  <a:pt x="160826" y="8929"/>
                </a:cubicBezTo>
                <a:cubicBezTo>
                  <a:pt x="160826" y="9525"/>
                  <a:pt x="160826" y="9525"/>
                  <a:pt x="160826" y="9525"/>
                </a:cubicBezTo>
                <a:cubicBezTo>
                  <a:pt x="160826" y="9525"/>
                  <a:pt x="161437" y="9525"/>
                  <a:pt x="161437" y="9525"/>
                </a:cubicBezTo>
                <a:cubicBezTo>
                  <a:pt x="161437" y="9525"/>
                  <a:pt x="161437" y="10120"/>
                  <a:pt x="161437" y="10120"/>
                </a:cubicBezTo>
                <a:cubicBezTo>
                  <a:pt x="162047" y="10120"/>
                  <a:pt x="162047" y="10120"/>
                  <a:pt x="162047" y="10120"/>
                </a:cubicBezTo>
                <a:cubicBezTo>
                  <a:pt x="162047" y="10120"/>
                  <a:pt x="162047" y="10715"/>
                  <a:pt x="162047" y="10715"/>
                </a:cubicBezTo>
                <a:cubicBezTo>
                  <a:pt x="162047" y="10715"/>
                  <a:pt x="162047" y="10715"/>
                  <a:pt x="162658" y="10715"/>
                </a:cubicBezTo>
                <a:cubicBezTo>
                  <a:pt x="162658" y="11311"/>
                  <a:pt x="162658" y="11311"/>
                  <a:pt x="162658" y="11311"/>
                </a:cubicBezTo>
                <a:cubicBezTo>
                  <a:pt x="162658" y="11311"/>
                  <a:pt x="162658" y="11311"/>
                  <a:pt x="163269" y="11311"/>
                </a:cubicBezTo>
                <a:cubicBezTo>
                  <a:pt x="163269" y="11906"/>
                  <a:pt x="163269" y="11906"/>
                  <a:pt x="163879" y="11906"/>
                </a:cubicBezTo>
                <a:cubicBezTo>
                  <a:pt x="163879" y="11906"/>
                  <a:pt x="163879" y="11906"/>
                  <a:pt x="164490" y="12501"/>
                </a:cubicBezTo>
                <a:cubicBezTo>
                  <a:pt x="164490" y="12501"/>
                  <a:pt x="164490" y="13097"/>
                  <a:pt x="164490" y="13097"/>
                </a:cubicBezTo>
                <a:cubicBezTo>
                  <a:pt x="165100" y="13097"/>
                  <a:pt x="165100" y="13097"/>
                  <a:pt x="165100" y="13097"/>
                </a:cubicBezTo>
                <a:cubicBezTo>
                  <a:pt x="165100" y="13097"/>
                  <a:pt x="165100" y="13097"/>
                  <a:pt x="165100" y="13692"/>
                </a:cubicBezTo>
                <a:cubicBezTo>
                  <a:pt x="165711" y="13692"/>
                  <a:pt x="165711" y="13692"/>
                  <a:pt x="165711" y="13692"/>
                </a:cubicBezTo>
                <a:cubicBezTo>
                  <a:pt x="165711" y="13692"/>
                  <a:pt x="165711" y="13692"/>
                  <a:pt x="165711" y="14287"/>
                </a:cubicBezTo>
                <a:cubicBezTo>
                  <a:pt x="166322" y="14287"/>
                  <a:pt x="166322" y="14287"/>
                  <a:pt x="166322" y="14287"/>
                </a:cubicBezTo>
                <a:cubicBezTo>
                  <a:pt x="166322" y="14287"/>
                  <a:pt x="166322" y="14882"/>
                  <a:pt x="166322" y="14882"/>
                </a:cubicBezTo>
                <a:cubicBezTo>
                  <a:pt x="166322" y="14882"/>
                  <a:pt x="166932" y="14882"/>
                  <a:pt x="166932" y="14882"/>
                </a:cubicBezTo>
                <a:cubicBezTo>
                  <a:pt x="166932" y="14882"/>
                  <a:pt x="166932" y="14882"/>
                  <a:pt x="166932" y="15478"/>
                </a:cubicBezTo>
                <a:cubicBezTo>
                  <a:pt x="167543" y="15478"/>
                  <a:pt x="167543" y="15478"/>
                  <a:pt x="167543" y="15478"/>
                </a:cubicBezTo>
                <a:cubicBezTo>
                  <a:pt x="167543" y="15478"/>
                  <a:pt x="167543" y="16073"/>
                  <a:pt x="167543" y="16073"/>
                </a:cubicBezTo>
                <a:cubicBezTo>
                  <a:pt x="167543" y="16073"/>
                  <a:pt x="168153" y="16668"/>
                  <a:pt x="168153" y="16668"/>
                </a:cubicBezTo>
                <a:cubicBezTo>
                  <a:pt x="168153" y="17264"/>
                  <a:pt x="168153" y="17264"/>
                  <a:pt x="168153" y="17264"/>
                </a:cubicBezTo>
                <a:cubicBezTo>
                  <a:pt x="168153" y="17264"/>
                  <a:pt x="168764" y="17264"/>
                  <a:pt x="168764" y="17264"/>
                </a:cubicBezTo>
                <a:cubicBezTo>
                  <a:pt x="170596" y="19645"/>
                  <a:pt x="171817" y="22026"/>
                  <a:pt x="173038" y="25003"/>
                </a:cubicBezTo>
                <a:cubicBezTo>
                  <a:pt x="173038" y="25003"/>
                  <a:pt x="173038" y="25003"/>
                  <a:pt x="163879" y="28575"/>
                </a:cubicBezTo>
                <a:cubicBezTo>
                  <a:pt x="160826" y="22026"/>
                  <a:pt x="155942" y="16668"/>
                  <a:pt x="149225" y="13097"/>
                </a:cubicBezTo>
                <a:cubicBezTo>
                  <a:pt x="149225" y="13097"/>
                  <a:pt x="149225" y="13097"/>
                  <a:pt x="153499" y="4762"/>
                </a:cubicBezTo>
                <a:close/>
                <a:moveTo>
                  <a:pt x="106362" y="0"/>
                </a:moveTo>
                <a:lnTo>
                  <a:pt x="136525" y="0"/>
                </a:lnTo>
                <a:lnTo>
                  <a:pt x="136525" y="9525"/>
                </a:lnTo>
                <a:lnTo>
                  <a:pt x="106362" y="9525"/>
                </a:lnTo>
                <a:close/>
                <a:moveTo>
                  <a:pt x="57150" y="0"/>
                </a:moveTo>
                <a:lnTo>
                  <a:pt x="87313" y="0"/>
                </a:lnTo>
                <a:lnTo>
                  <a:pt x="87313" y="9525"/>
                </a:lnTo>
                <a:lnTo>
                  <a:pt x="57150" y="9525"/>
                </a:lnTo>
                <a:close/>
                <a:moveTo>
                  <a:pt x="37487" y="0"/>
                </a:moveTo>
                <a:cubicBezTo>
                  <a:pt x="37487" y="0"/>
                  <a:pt x="37487" y="0"/>
                  <a:pt x="38100" y="9832"/>
                </a:cubicBezTo>
                <a:cubicBezTo>
                  <a:pt x="30740" y="10447"/>
                  <a:pt x="23379" y="13519"/>
                  <a:pt x="18472" y="19050"/>
                </a:cubicBezTo>
                <a:cubicBezTo>
                  <a:pt x="18472" y="19050"/>
                  <a:pt x="18472" y="19050"/>
                  <a:pt x="11112" y="12290"/>
                </a:cubicBezTo>
                <a:cubicBezTo>
                  <a:pt x="14179" y="9218"/>
                  <a:pt x="17246" y="6760"/>
                  <a:pt x="21539" y="4916"/>
                </a:cubicBezTo>
                <a:cubicBezTo>
                  <a:pt x="21539" y="4302"/>
                  <a:pt x="22153" y="4302"/>
                  <a:pt x="22153" y="4302"/>
                </a:cubicBezTo>
                <a:cubicBezTo>
                  <a:pt x="22153" y="4302"/>
                  <a:pt x="22766" y="4302"/>
                  <a:pt x="22766" y="4302"/>
                </a:cubicBezTo>
                <a:cubicBezTo>
                  <a:pt x="22766" y="4302"/>
                  <a:pt x="22766" y="3687"/>
                  <a:pt x="22766" y="3687"/>
                </a:cubicBezTo>
                <a:cubicBezTo>
                  <a:pt x="22766" y="3687"/>
                  <a:pt x="22766" y="3687"/>
                  <a:pt x="23379" y="3687"/>
                </a:cubicBezTo>
                <a:cubicBezTo>
                  <a:pt x="23379" y="3687"/>
                  <a:pt x="23993" y="3687"/>
                  <a:pt x="23993" y="3687"/>
                </a:cubicBezTo>
                <a:cubicBezTo>
                  <a:pt x="23993" y="3687"/>
                  <a:pt x="23993" y="3687"/>
                  <a:pt x="23993" y="3073"/>
                </a:cubicBezTo>
                <a:cubicBezTo>
                  <a:pt x="28286" y="1844"/>
                  <a:pt x="32580" y="614"/>
                  <a:pt x="37487" y="0"/>
                </a:cubicBezTo>
                <a:close/>
              </a:path>
            </a:pathLst>
          </a:custGeom>
          <a:solidFill>
            <a:srgbClr val="C00000"/>
          </a:solidFill>
          <a:ln>
            <a:noFill/>
          </a:ln>
        </p:spPr>
        <p:txBody>
          <a:bodyPr vert="horz" wrap="square" lIns="121920" tIns="60960" rIns="121920" bIns="60960" numCol="1" anchor="t" anchorCtr="0" compatLnSpc="1">
            <a:noAutofit/>
          </a:bodyPr>
          <a:lstStyle/>
          <a:p>
            <a:endParaRPr lang="zh-CN" altLang="en-US" sz="1600"/>
          </a:p>
        </p:txBody>
      </p:sp>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72064" y="3236979"/>
            <a:ext cx="4153408" cy="2885440"/>
          </a:xfrm>
          <a:prstGeom prst="rect">
            <a:avLst/>
          </a:prstGeom>
        </p:spPr>
      </p:pic>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69933" y="3236979"/>
            <a:ext cx="4181856" cy="2885440"/>
          </a:xfrm>
          <a:prstGeom prst="rect">
            <a:avLst/>
          </a:prstGeom>
        </p:spPr>
      </p:pic>
    </p:spTree>
    <p:extLst>
      <p:ext uri="{BB962C8B-B14F-4D97-AF65-F5344CB8AC3E}">
        <p14:creationId xmlns="" xmlns:p14="http://schemas.microsoft.com/office/powerpoint/2010/main" val="299351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p>
            <a:r>
              <a:rPr lang="en-US" altLang="zh-CN" dirty="0">
                <a:solidFill>
                  <a:srgbClr val="0070C0"/>
                </a:solidFill>
              </a:rPr>
              <a:t>5</a:t>
            </a:r>
            <a:r>
              <a:rPr lang="zh-CN" altLang="en-US" dirty="0" smtClean="0">
                <a:solidFill>
                  <a:srgbClr val="0070C0"/>
                </a:solidFill>
              </a:rPr>
              <a:t>、</a:t>
            </a:r>
            <a:r>
              <a:rPr lang="zh-CN" altLang="en-US" dirty="0">
                <a:solidFill>
                  <a:srgbClr val="0070C0"/>
                </a:solidFill>
              </a:rPr>
              <a:t>哪</a:t>
            </a:r>
            <a:r>
              <a:rPr lang="zh-CN" altLang="en-US" dirty="0" smtClean="0">
                <a:solidFill>
                  <a:srgbClr val="0070C0"/>
                </a:solidFill>
              </a:rPr>
              <a:t>些</a:t>
            </a:r>
            <a:r>
              <a:rPr lang="zh-CN" altLang="en-US" dirty="0">
                <a:solidFill>
                  <a:srgbClr val="0070C0"/>
                </a:solidFill>
              </a:rPr>
              <a:t>管理单位的科研仪器要对外开放共享</a:t>
            </a:r>
          </a:p>
        </p:txBody>
      </p:sp>
      <p:sp>
        <p:nvSpPr>
          <p:cNvPr id="3" name="矩形 2"/>
          <p:cNvSpPr/>
          <p:nvPr/>
        </p:nvSpPr>
        <p:spPr>
          <a:xfrm>
            <a:off x="2295714" y="1682637"/>
            <a:ext cx="6975518" cy="435440"/>
          </a:xfrm>
          <a:prstGeom prst="rect">
            <a:avLst/>
          </a:prstGeom>
        </p:spPr>
        <p:txBody>
          <a:bodyPr wrap="square">
            <a:spAutoFit/>
          </a:bodyPr>
          <a:lstStyle/>
          <a:p>
            <a:pPr>
              <a:lnSpc>
                <a:spcPct val="130000"/>
              </a:lnSpc>
              <a:spcAft>
                <a:spcPts val="1000"/>
              </a:spcAft>
            </a:pPr>
            <a:r>
              <a:rPr lang="zh-CN" altLang="en-US" sz="1900" b="1" spc="150" dirty="0">
                <a:solidFill>
                  <a:srgbClr val="0046DC"/>
                </a:solidFill>
                <a:latin typeface="微软雅黑" panose="020B0503020204020204" charset="-122"/>
                <a:ea typeface="微软雅黑" panose="020B0503020204020204" charset="-122"/>
                <a:cs typeface="微软雅黑" panose="020B0503020204020204" charset="-122"/>
              </a:rPr>
              <a:t>省内高校、科研院所、企事业单位，对外提供测试</a:t>
            </a:r>
            <a:r>
              <a:rPr lang="zh-CN" altLang="en-US" sz="1900" b="1" spc="150" dirty="0" smtClean="0">
                <a:solidFill>
                  <a:srgbClr val="0046DC"/>
                </a:solidFill>
                <a:latin typeface="微软雅黑" panose="020B0503020204020204" charset="-122"/>
                <a:ea typeface="微软雅黑" panose="020B0503020204020204" charset="-122"/>
                <a:cs typeface="微软雅黑" panose="020B0503020204020204" charset="-122"/>
              </a:rPr>
              <a:t>服务。</a:t>
            </a:r>
            <a:endParaRPr lang="zh-CN" altLang="en-US" sz="1865" b="1" dirty="0">
              <a:solidFill>
                <a:srgbClr val="44546A"/>
              </a:solidFill>
              <a:latin typeface="微软雅黑" panose="020B0503020204020204" charset="-122"/>
              <a:ea typeface="微软雅黑" panose="020B0503020204020204" charset="-122"/>
            </a:endParaRPr>
          </a:p>
        </p:txBody>
      </p:sp>
      <p:sp>
        <p:nvSpPr>
          <p:cNvPr id="5" name="六边形 4"/>
          <p:cNvSpPr/>
          <p:nvPr/>
        </p:nvSpPr>
        <p:spPr>
          <a:xfrm>
            <a:off x="2590799" y="2850169"/>
            <a:ext cx="1714500" cy="1460500"/>
          </a:xfrm>
          <a:prstGeom prst="hexagon">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067299" y="2850169"/>
            <a:ext cx="1714500" cy="1460500"/>
          </a:xfrm>
          <a:prstGeom prst="hexagon">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7581899" y="2850169"/>
            <a:ext cx="1714500" cy="1460500"/>
          </a:xfrm>
          <a:prstGeom prst="hexagon">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86036" y="2980254"/>
            <a:ext cx="1124026" cy="1200329"/>
          </a:xfrm>
          <a:prstGeom prst="rect">
            <a:avLst/>
          </a:prstGeom>
          <a:noFill/>
        </p:spPr>
        <p:txBody>
          <a:bodyPr wrap="none" lIns="91440" tIns="45720" rIns="91440" bIns="45720">
            <a:spAutoFit/>
          </a:bodyPr>
          <a:lstStyle/>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省内</a:t>
            </a:r>
            <a:endParaRPr lang="en-US" altLang="zh-CN"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高校</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矩形 8"/>
          <p:cNvSpPr/>
          <p:nvPr/>
        </p:nvSpPr>
        <p:spPr>
          <a:xfrm>
            <a:off x="7642296" y="2980254"/>
            <a:ext cx="1593706" cy="1200329"/>
          </a:xfrm>
          <a:prstGeom prst="rect">
            <a:avLst/>
          </a:prstGeom>
          <a:noFill/>
        </p:spPr>
        <p:txBody>
          <a:bodyPr wrap="none" lIns="91440" tIns="45720" rIns="91440" bIns="45720">
            <a:spAutoFit/>
          </a:bodyPr>
          <a:lstStyle/>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企事业</a:t>
            </a:r>
            <a:endParaRPr lang="en-US" altLang="zh-CN"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单位</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矩形 9"/>
          <p:cNvSpPr/>
          <p:nvPr/>
        </p:nvSpPr>
        <p:spPr>
          <a:xfrm>
            <a:off x="5362536" y="2980254"/>
            <a:ext cx="1124026" cy="1200329"/>
          </a:xfrm>
          <a:prstGeom prst="rect">
            <a:avLst/>
          </a:prstGeom>
          <a:noFill/>
        </p:spPr>
        <p:txBody>
          <a:bodyPr wrap="none" lIns="91440" tIns="45720" rIns="91440" bIns="45720">
            <a:spAutoFit/>
          </a:bodyPr>
          <a:lstStyle/>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科研</a:t>
            </a:r>
            <a:endParaRPr lang="en-US" altLang="zh-CN"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院所</a:t>
            </a:r>
            <a:endParaRPr lang="zh-CN"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ustDataLst>
      <p:tags r:id="rId1"/>
    </p:custDataLst>
    <p:extLst>
      <p:ext uri="{BB962C8B-B14F-4D97-AF65-F5344CB8AC3E}">
        <p14:creationId xmlns="" xmlns:p14="http://schemas.microsoft.com/office/powerpoint/2010/main" val="403540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1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01.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0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0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07.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0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0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1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13.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1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16.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1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18.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21.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2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24.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2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27.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2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1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91417"/>
  <p:tag name="KSO_WM_TEMPLATE_THUMBS_INDEX" val="1、2、3、4、6、9、10、11、13、14、15"/>
  <p:tag name="KSO_WM_TEMPLATE_SUBCATEGORY" val="0"/>
  <p:tag name="KSO_WM_TEMPLATE_MASTER_TYPE"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191417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417"/>
  <p:tag name="KSO_WM_SLIDE_LAYOUT" val="a_b"/>
  <p:tag name="KSO_WM_SLIDE_LAYOUT_CNT" val="1_3"/>
  <p:tag name="KSO_WM_TEMPLATE_THUMBS_INDEX" val="1、4、7、9、12、14、16、18、21、25、26"/>
  <p:tag name="KSO_WM_TEMPLATE_SUBCATEGORY" val="0"/>
  <p:tag name="KSO_WM_TEMPLATE_MASTER_TYPE" val="0"/>
  <p:tag name="KSO_WM_TEMPLATE_COLOR_TYPE" val="0"/>
  <p:tag name="KSO_WM_SPECIAL_SOURCE" val="jmoperation"/>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企业培训"/>
  <p:tag name="KSO_WM_UNIT_VALUE" val="9"/>
  <p:tag name="KSO_WM_UNIT_HIGHLIGHT" val="0"/>
  <p:tag name="KSO_WM_UNIT_COMPATIBLE" val="0"/>
  <p:tag name="KSO_WM_UNIT_TYPE" val="a"/>
  <p:tag name="KSO_WM_UNIT_INDEX" val="1"/>
  <p:tag name="KSO_WM_UNIT_ID" val="custom20191417_1*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人姓名"/>
  <p:tag name="KSO_WM_UNIT_VALUE" val="8"/>
  <p:tag name="KSO_WM_UNIT_HIGHLIGHT" val="0"/>
  <p:tag name="KSO_WM_UNIT_COMPATIBLE" val="0"/>
  <p:tag name="KSO_WM_UNIT_TYPE" val="b"/>
  <p:tag name="KSO_WM_UNIT_INDEX" val="2"/>
  <p:tag name="KSO_WM_UNIT_ID" val="custom20191417_1*b*2"/>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7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8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8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8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9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9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9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heme/theme1.xml><?xml version="1.0" encoding="utf-8"?>
<a:theme xmlns:a="http://schemas.openxmlformats.org/drawingml/2006/main" name="Office 主题​​">
  <a:themeElements>
    <a:clrScheme name="2019141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03DCC"/>
    </a:accent1>
    <a:accent2>
      <a:srgbClr val="0976B2"/>
    </a:accent2>
    <a:accent3>
      <a:srgbClr val="6BA1C3"/>
    </a:accent3>
    <a:accent4>
      <a:srgbClr val="8E9193"/>
    </a:accent4>
    <a:accent5>
      <a:srgbClr val="777677"/>
    </a:accent5>
    <a:accent6>
      <a:srgbClr val="545454"/>
    </a:accent6>
    <a:hlink>
      <a:srgbClr val="317FC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2984</Words>
  <Application>Microsoft Office PowerPoint</Application>
  <PresentationFormat>自定义</PresentationFormat>
  <Paragraphs>135</Paragraphs>
  <Slides>24</Slides>
  <Notes>2</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河南省科技创新劵政策介绍            </vt:lpstr>
      <vt:lpstr>1、什么是科研设施与仪器</vt:lpstr>
      <vt:lpstr>2、哪些单位拥有科研设施与仪器</vt:lpstr>
      <vt:lpstr>3、什么是开放共享</vt:lpstr>
      <vt:lpstr>4、为什么对科研设施与仪器向社会开放共享</vt:lpstr>
      <vt:lpstr>幻灯片 6</vt:lpstr>
      <vt:lpstr>幻灯片 7</vt:lpstr>
      <vt:lpstr>幻灯片 8</vt:lpstr>
      <vt:lpstr>5、哪些管理单位的科研仪器要对外开放共享</vt:lpstr>
      <vt:lpstr>6、为什么对科研设施与仪器向社会开放共享进行双向补贴</vt:lpstr>
      <vt:lpstr>7、奖补方式是什么</vt:lpstr>
      <vt:lpstr>8、每年奖补金额有多少，兑付周期多长</vt:lpstr>
      <vt:lpstr>9、哪些企业符合申领使用创新券</vt:lpstr>
      <vt:lpstr>10、哪些测试费用能够使用创新券</vt:lpstr>
      <vt:lpstr>11、不在补贴范围清单（即不能申领使用创新券）</vt:lpstr>
      <vt:lpstr>12、企业每年能申领创新券最高金额是多少</vt:lpstr>
      <vt:lpstr>13、创新券使用遵循原则</vt:lpstr>
      <vt:lpstr>14、科技创新券在哪申领、审核、使用、兑现</vt:lpstr>
      <vt:lpstr>15、企业如何顺利领取使用创新券</vt:lpstr>
      <vt:lpstr>16、对管理单位的奖补</vt:lpstr>
      <vt:lpstr>17、对弄虚作假行为如何处理</vt:lpstr>
      <vt:lpstr>18、主管部门职责</vt:lpstr>
      <vt:lpstr>19、省平台工作</vt:lpstr>
      <vt:lpstr>联系我们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350</cp:revision>
  <dcterms:created xsi:type="dcterms:W3CDTF">2018-08-27T01:57:00Z</dcterms:created>
  <dcterms:modified xsi:type="dcterms:W3CDTF">2021-11-01T08:37:34Z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KSOTemplateUUID">
    <vt:lpwstr>v1.0_mb_QDRtQo1+v1s5xXhdLLUjjg==</vt:lpwstr>
  </property>
  <property fmtid="{D5CDD505-2E9C-101B-9397-08002B2CF9AE}" pid="4" name="ICV">
    <vt:lpwstr>70DEB92BECF149A3977BEE756C92C4E0</vt:lpwstr>
  </property>
</Properties>
</file>