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317" r:id="rId3"/>
    <p:sldId id="519" r:id="rId5"/>
    <p:sldId id="534" r:id="rId6"/>
    <p:sldId id="522" r:id="rId7"/>
    <p:sldId id="521" r:id="rId8"/>
    <p:sldId id="520" r:id="rId9"/>
    <p:sldId id="524" r:id="rId10"/>
    <p:sldId id="525" r:id="rId11"/>
    <p:sldId id="526" r:id="rId12"/>
    <p:sldId id="527" r:id="rId13"/>
    <p:sldId id="528" r:id="rId14"/>
    <p:sldId id="531" r:id="rId15"/>
    <p:sldId id="532" r:id="rId16"/>
    <p:sldId id="485"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1" initials="l" lastIdx="1" clrIdx="0"/>
  <p:cmAuthor id="2" name="王帅" initials="W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EE0"/>
    <a:srgbClr val="005DA2"/>
    <a:srgbClr val="2F55C1"/>
    <a:srgbClr val="F79600"/>
    <a:srgbClr val="3992DB"/>
    <a:srgbClr val="0F1836"/>
    <a:srgbClr val="FDFDF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414" autoAdjust="0"/>
  </p:normalViewPr>
  <p:slideViewPr>
    <p:cSldViewPr>
      <p:cViewPr varScale="1">
        <p:scale>
          <a:sx n="133" d="100"/>
          <a:sy n="133" d="100"/>
        </p:scale>
        <p:origin x="462" y="103"/>
      </p:cViewPr>
      <p:guideLst>
        <p:guide orient="horz" pos="1694"/>
        <p:guide pos="2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3012"/>
        <p:guide pos="215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1800" b="1" i="1" dirty="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image" Target="../media/image19.png"/><Relationship Id="rId3" Type="http://schemas.openxmlformats.org/officeDocument/2006/relationships/tags" Target="../tags/tag14.xml"/><Relationship Id="rId2" Type="http://schemas.openxmlformats.org/officeDocument/2006/relationships/image" Target="../media/image18.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 y="1275606"/>
            <a:ext cx="9144000" cy="18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326097" y="1766453"/>
            <a:ext cx="6666237" cy="7831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zh-CN" altLang="zh-CN" sz="2800" b="1" dirty="0" smtClean="0">
                <a:solidFill>
                  <a:schemeClr val="bg1"/>
                </a:solidFill>
                <a:latin typeface="黑体" panose="02010609060101010101" charset="-122"/>
                <a:ea typeface="黑体" panose="02010609060101010101" charset="-122"/>
              </a:rPr>
              <a:t>河南省科研设施与仪器共享服务平台</a:t>
            </a:r>
            <a:endParaRPr lang="en-US" altLang="zh-CN" sz="2800" b="1" dirty="0" smtClean="0">
              <a:solidFill>
                <a:schemeClr val="bg1"/>
              </a:solidFill>
              <a:latin typeface="黑体" panose="02010609060101010101" charset="-122"/>
              <a:ea typeface="黑体" panose="02010609060101010101" charset="-122"/>
            </a:endParaRPr>
          </a:p>
          <a:p>
            <a:pPr>
              <a:lnSpc>
                <a:spcPct val="150000"/>
              </a:lnSpc>
              <a:spcBef>
                <a:spcPts val="0"/>
              </a:spcBef>
            </a:pPr>
            <a:r>
              <a:rPr lang="zh-CN" altLang="en-US" sz="2400" b="1" dirty="0">
                <a:solidFill>
                  <a:schemeClr val="bg1"/>
                </a:solidFill>
                <a:latin typeface="黑体" panose="02010609060101010101" charset="-122"/>
                <a:ea typeface="黑体" panose="02010609060101010101" charset="-122"/>
              </a:rPr>
              <a:t>创新券系统使用实务操作介绍</a:t>
            </a:r>
            <a:endParaRPr lang="zh-CN" altLang="en-US" sz="2400" b="1" dirty="0">
              <a:solidFill>
                <a:schemeClr val="bg1"/>
              </a:solidFill>
              <a:latin typeface="黑体" panose="02010609060101010101" charset="-122"/>
              <a:ea typeface="黑体" panose="02010609060101010101" charset="-122"/>
            </a:endParaRPr>
          </a:p>
        </p:txBody>
      </p:sp>
      <p:sp>
        <p:nvSpPr>
          <p:cNvPr id="48" name="矩形 47"/>
          <p:cNvSpPr/>
          <p:nvPr/>
        </p:nvSpPr>
        <p:spPr>
          <a:xfrm>
            <a:off x="683568" y="466532"/>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创新</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3"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微软雅黑" panose="020B0503020204020204" pitchFamily="34" charset="-122"/>
                <a:ea typeface="微软雅黑" panose="020B0503020204020204" pitchFamily="34" charset="-122"/>
              </a:rPr>
              <a:t>开</a:t>
            </a:r>
            <a:r>
              <a:rPr lang="zh-CN" altLang="en-US" sz="1050" b="1" dirty="0" smtClean="0">
                <a:solidFill>
                  <a:srgbClr val="FFFFFF"/>
                </a:solidFill>
                <a:latin typeface="微软雅黑" panose="020B0503020204020204" pitchFamily="34" charset="-122"/>
                <a:ea typeface="微软雅黑" panose="020B0503020204020204" pitchFamily="34" charset="-122"/>
              </a:rPr>
              <a:t>放</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共享</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9" name="Freeform 176"/>
          <p:cNvSpPr/>
          <p:nvPr/>
        </p:nvSpPr>
        <p:spPr bwMode="auto">
          <a:xfrm>
            <a:off x="195761" y="245461"/>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pic>
        <p:nvPicPr>
          <p:cNvPr id="1026"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74311"/>
            <a:ext cx="532011" cy="4671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1331640" y="2643758"/>
            <a:ext cx="449025"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56615" y="4227830"/>
            <a:ext cx="1939925" cy="344170"/>
          </a:xfrm>
          <a:prstGeom prst="rect">
            <a:avLst/>
          </a:prstGeom>
        </p:spPr>
        <p:txBody>
          <a:bodyPr wrap="square" lIns="68571" tIns="34285" rIns="68571" bIns="34285">
            <a:spAutoFit/>
          </a:bodyPr>
          <a:lstStyle/>
          <a:p>
            <a:pPr algn="l"/>
            <a:r>
              <a:rPr lang="zh-CN" altLang="en-US" b="1" dirty="0" smtClean="0">
                <a:latin typeface="微软雅黑" panose="020B0503020204020204" pitchFamily="34" charset="-122"/>
                <a:ea typeface="微软雅黑" panose="020B0503020204020204" pitchFamily="34" charset="-122"/>
              </a:rPr>
              <a:t>主讲人：王</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帅</a:t>
            </a:r>
            <a:endParaRPr lang="en-US" altLang="zh-CN" b="1" dirty="0" smtClean="0">
              <a:latin typeface="微软雅黑" panose="020B0503020204020204" pitchFamily="34" charset="-122"/>
              <a:ea typeface="微软雅黑" panose="020B0503020204020204" pitchFamily="34" charset="-122"/>
            </a:endParaRPr>
          </a:p>
        </p:txBody>
      </p:sp>
      <p:sp>
        <p:nvSpPr>
          <p:cNvPr id="36" name="矩形 35"/>
          <p:cNvSpPr/>
          <p:nvPr/>
        </p:nvSpPr>
        <p:spPr>
          <a:xfrm>
            <a:off x="1287587" y="411510"/>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430847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三、创新券系统使用流程—用户预约</a:t>
            </a:r>
            <a:r>
              <a:rPr lang="en-US" altLang="zh-CN" sz="1600" b="1" dirty="0" smtClean="0">
                <a:solidFill>
                  <a:schemeClr val="accent1"/>
                </a:solidFill>
                <a:latin typeface="微软雅黑" panose="020B0503020204020204" pitchFamily="34" charset="-122"/>
                <a:ea typeface="微软雅黑" panose="020B0503020204020204" pitchFamily="34" charset="-122"/>
              </a:rPr>
              <a:t>1</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101473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用户预约</a:t>
            </a:r>
            <a:r>
              <a:rPr lang="en-US" altLang="zh-CN" b="1">
                <a:latin typeface="微软雅黑" panose="020B0503020204020204" pitchFamily="34" charset="-122"/>
                <a:ea typeface="微软雅黑" panose="020B0503020204020204" pitchFamily="34" charset="-122"/>
                <a:cs typeface="微软雅黑" panose="020B0503020204020204" pitchFamily="34" charset="-122"/>
              </a:rPr>
              <a:t>1</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用户返回</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创新券系统首页</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过一级栏目“仪器资源”“项目检测”，根据检索条件筛选出需要使用的仪器</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服务。</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857750" y="2139950"/>
            <a:ext cx="3479800" cy="2600960"/>
          </a:xfrm>
          <a:prstGeom prst="rect">
            <a:avLst/>
          </a:prstGeom>
          <a:ln w="28575" cmpd="sng">
            <a:solidFill>
              <a:schemeClr val="bg1">
                <a:lumMod val="65000"/>
              </a:schemeClr>
            </a:solidFill>
            <a:prstDash val="solid"/>
          </a:ln>
        </p:spPr>
      </p:pic>
      <p:pic>
        <p:nvPicPr>
          <p:cNvPr id="5" name="图片 4"/>
          <p:cNvPicPr>
            <a:picLocks noChangeAspect="1"/>
          </p:cNvPicPr>
          <p:nvPr/>
        </p:nvPicPr>
        <p:blipFill>
          <a:blip r:embed="rId2"/>
          <a:stretch>
            <a:fillRect/>
          </a:stretch>
        </p:blipFill>
        <p:spPr>
          <a:xfrm>
            <a:off x="860425" y="2132965"/>
            <a:ext cx="3622040" cy="2595880"/>
          </a:xfrm>
          <a:prstGeom prst="rect">
            <a:avLst/>
          </a:prstGeom>
          <a:ln w="28575" cmpd="sng">
            <a:solidFill>
              <a:schemeClr val="bg1">
                <a:lumMod val="6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430847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三、创新券系统使用流程—用户预约</a:t>
            </a:r>
            <a:r>
              <a:rPr lang="en-US" altLang="zh-CN" sz="1600" b="1" dirty="0" smtClean="0">
                <a:solidFill>
                  <a:schemeClr val="accent1"/>
                </a:solidFill>
                <a:latin typeface="微软雅黑" panose="020B0503020204020204" pitchFamily="34" charset="-122"/>
                <a:ea typeface="微软雅黑" panose="020B0503020204020204" pitchFamily="34" charset="-122"/>
              </a:rPr>
              <a:t>2</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752475"/>
            <a:ext cx="7613650" cy="209169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用户预约</a:t>
            </a:r>
            <a:r>
              <a:rPr lang="en-US" altLang="zh-CN" b="1">
                <a:latin typeface="微软雅黑" panose="020B0503020204020204" pitchFamily="34" charset="-122"/>
                <a:ea typeface="微软雅黑" panose="020B0503020204020204" pitchFamily="34" charset="-122"/>
                <a:cs typeface="微软雅黑" panose="020B0503020204020204" pitchFamily="34" charset="-122"/>
              </a:rPr>
              <a:t>2</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 </a:t>
            </a:r>
            <a:r>
              <a:rPr lang="zh-CN" sz="1400" b="1">
                <a:latin typeface="微软雅黑" panose="020B0503020204020204" pitchFamily="34" charset="-122"/>
                <a:ea typeface="微软雅黑" panose="020B0503020204020204" pitchFamily="34" charset="-122"/>
                <a:cs typeface="微软雅黑" panose="020B0503020204020204" pitchFamily="34" charset="-122"/>
              </a:rPr>
              <a:t>用户检索到所需的仪器</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服务后，</a:t>
            </a:r>
            <a:r>
              <a:rPr lang="zh-CN" sz="1400" b="1">
                <a:latin typeface="微软雅黑" panose="020B0503020204020204" pitchFamily="34" charset="-122"/>
                <a:ea typeface="微软雅黑" panose="020B0503020204020204" pitchFamily="34" charset="-122"/>
                <a:cs typeface="微软雅黑" panose="020B0503020204020204" pitchFamily="34" charset="-122"/>
              </a:rPr>
              <a:t>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创新券预约</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，在线填写预约申请单，提交后等待</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管理单位</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受理</a:t>
            </a:r>
            <a:r>
              <a:rPr lang="zh-CN" altLang="zh-CN" sz="1400" b="1">
                <a:latin typeface="微软雅黑" panose="020B0503020204020204" pitchFamily="34" charset="-122"/>
                <a:ea typeface="微软雅黑" panose="020B0503020204020204" pitchFamily="34" charset="-122"/>
                <a:cs typeface="微软雅黑" panose="020B0503020204020204" pitchFamily="34" charset="-122"/>
              </a:rPr>
              <a:t>订单；</a:t>
            </a:r>
            <a:endParaRPr lang="zh-CN" altLang="zh-CN"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sz="1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管理单位</a:t>
            </a:r>
            <a:r>
              <a:rPr lang="zh-CN" altLang="zh-CN" sz="1400" b="1">
                <a:latin typeface="微软雅黑" panose="020B0503020204020204" pitchFamily="34" charset="-122"/>
                <a:ea typeface="微软雅黑" panose="020B0503020204020204" pitchFamily="34" charset="-122"/>
                <a:cs typeface="微软雅黑" panose="020B0503020204020204" pitchFamily="34" charset="-122"/>
              </a:rPr>
              <a:t>受理通过后，此时订单流转到</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省平台审核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，通过后发放创新券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用户在</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我的电子券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卡包里，会生成一张</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待支付</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的创新券，此时用户可以根据和管理单位的约定选择在检测结果出具前或者后支付创新券及合同约定的剩余费用。</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617345" y="3004185"/>
            <a:ext cx="2616835" cy="1962785"/>
          </a:xfrm>
          <a:prstGeom prst="rect">
            <a:avLst/>
          </a:prstGeom>
          <a:ln w="28575" cmpd="sng">
            <a:solidFill>
              <a:schemeClr val="bg1">
                <a:lumMod val="65000"/>
              </a:schemeClr>
            </a:solidFill>
            <a:prstDash val="solid"/>
          </a:ln>
        </p:spPr>
      </p:pic>
      <p:pic>
        <p:nvPicPr>
          <p:cNvPr id="6" name="图片 5"/>
          <p:cNvPicPr>
            <a:picLocks noChangeAspect="1"/>
          </p:cNvPicPr>
          <p:nvPr/>
        </p:nvPicPr>
        <p:blipFill>
          <a:blip r:embed="rId2"/>
          <a:stretch>
            <a:fillRect/>
          </a:stretch>
        </p:blipFill>
        <p:spPr>
          <a:xfrm>
            <a:off x="4842510" y="3018155"/>
            <a:ext cx="2261235" cy="1955165"/>
          </a:xfrm>
          <a:prstGeom prst="rect">
            <a:avLst/>
          </a:prstGeom>
          <a:ln w="28575" cmpd="sng">
            <a:solidFill>
              <a:schemeClr val="bg1">
                <a:lumMod val="6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430847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三、创新券系统使用流程—管理单位受理订单</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1660525"/>
          </a:xfrm>
          <a:prstGeom prst="rect">
            <a:avLst/>
          </a:prstGeom>
          <a:noFill/>
        </p:spPr>
        <p:txBody>
          <a:bodyPr wrap="square" rtlCol="0">
            <a:spAutoFit/>
          </a:bodyPr>
          <a:p>
            <a:r>
              <a:rPr lang="zh-CN" altLang="zh-CN" b="1">
                <a:latin typeface="微软雅黑" panose="020B0503020204020204" pitchFamily="34" charset="-122"/>
                <a:ea typeface="微软雅黑" panose="020B0503020204020204" pitchFamily="34" charset="-122"/>
                <a:cs typeface="微软雅黑" panose="020B0503020204020204" pitchFamily="34" charset="-122"/>
              </a:rPr>
              <a:t>管理单位受理订单</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a:t>
            </a:r>
            <a:r>
              <a:rPr 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管理单位受理通过预约订单后，线下开展实验</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   2.</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实验完成后依次上传检测报告/检测结果、发票、</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辅助材料</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等信息；提交后等待</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省平台审核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1043940" y="2556510"/>
            <a:ext cx="3515995" cy="2355215"/>
          </a:xfrm>
          <a:prstGeom prst="rect">
            <a:avLst/>
          </a:prstGeom>
          <a:ln w="28575" cmpd="sng">
            <a:solidFill>
              <a:schemeClr val="bg1">
                <a:lumMod val="65000"/>
              </a:schemeClr>
            </a:solidFill>
            <a:prstDash val="solid"/>
          </a:ln>
        </p:spPr>
      </p:pic>
      <p:pic>
        <p:nvPicPr>
          <p:cNvPr id="2" name="图片 1"/>
          <p:cNvPicPr>
            <a:picLocks noChangeAspect="1"/>
          </p:cNvPicPr>
          <p:nvPr>
            <p:custDataLst>
              <p:tags r:id="rId3"/>
            </p:custDataLst>
          </p:nvPr>
        </p:nvPicPr>
        <p:blipFill>
          <a:blip r:embed="rId4"/>
          <a:stretch>
            <a:fillRect/>
          </a:stretch>
        </p:blipFill>
        <p:spPr>
          <a:xfrm>
            <a:off x="5507990" y="2362835"/>
            <a:ext cx="2663190" cy="2548890"/>
          </a:xfrm>
          <a:prstGeom prst="rect">
            <a:avLst/>
          </a:prstGeom>
          <a:ln w="28575" cmpd="sng">
            <a:solidFill>
              <a:schemeClr val="bg1">
                <a:lumMod val="6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454342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三、创新券系统使用流程—管理单位创新券兑付</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2091690"/>
          </a:xfrm>
          <a:prstGeom prst="rect">
            <a:avLst/>
          </a:prstGeom>
          <a:noFill/>
        </p:spPr>
        <p:txBody>
          <a:bodyPr wrap="square" rtlCol="0">
            <a:spAutoFit/>
          </a:bodyPr>
          <a:p>
            <a:r>
              <a:rPr lang="zh-CN" altLang="zh-CN" b="1">
                <a:latin typeface="微软雅黑" panose="020B0503020204020204" pitchFamily="34" charset="-122"/>
                <a:ea typeface="微软雅黑" panose="020B0503020204020204" pitchFamily="34" charset="-122"/>
                <a:cs typeface="微软雅黑" panose="020B0503020204020204" pitchFamily="34" charset="-122"/>
              </a:rPr>
              <a:t>管理单位创新券兑付</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a:t>
            </a:r>
            <a:r>
              <a:rPr lang="zh-CN" sz="1400" b="1">
                <a:latin typeface="微软雅黑" panose="020B0503020204020204" pitchFamily="34" charset="-122"/>
                <a:ea typeface="微软雅黑" panose="020B0503020204020204" pitchFamily="34" charset="-122"/>
                <a:cs typeface="微软雅黑" panose="020B0503020204020204" pitchFamily="34" charset="-122"/>
              </a:rPr>
              <a:t> 每季度结束后</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个工作日内</a:t>
            </a:r>
            <a:r>
              <a:rPr lang="zh-CN" sz="1400" b="1">
                <a:latin typeface="微软雅黑" panose="020B0503020204020204" pitchFamily="34" charset="-122"/>
                <a:ea typeface="微软雅黑" panose="020B0503020204020204" pitchFamily="34" charset="-122"/>
                <a:cs typeface="微软雅黑" panose="020B0503020204020204" pitchFamily="34" charset="-122"/>
              </a:rPr>
              <a:t>，管理单位登陆省平台（</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www.hniss.cn</a:t>
            </a:r>
            <a:r>
              <a:rPr lang="zh-CN" sz="1400" b="1">
                <a:latin typeface="微软雅黑" panose="020B0503020204020204" pitchFamily="34" charset="-122"/>
                <a:ea typeface="微软雅黑" panose="020B0503020204020204" pitchFamily="34" charset="-122"/>
                <a:cs typeface="微软雅黑" panose="020B0503020204020204" pitchFamily="34" charset="-122"/>
              </a:rPr>
              <a:t>），进入</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用户中心</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依此点击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创新券管理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申报书管理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下载系统生成的纸质申报书，报送至省平台。</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2. </a:t>
            </a:r>
            <a:r>
              <a:rPr lang="zh-CN" sz="1400" b="1">
                <a:latin typeface="微软雅黑" panose="020B0503020204020204" pitchFamily="34" charset="-122"/>
                <a:ea typeface="微软雅黑" panose="020B0503020204020204" pitchFamily="34" charset="-122"/>
                <a:cs typeface="微软雅黑" panose="020B0503020204020204" pitchFamily="34" charset="-122"/>
              </a:rPr>
              <a:t>省平台组织专家评审，经省科技厅办公会通过后予以不少于</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个工作的</a:t>
            </a:r>
            <a:r>
              <a:rPr lang="zh-CN" sz="1400" b="1">
                <a:latin typeface="微软雅黑" panose="020B0503020204020204" pitchFamily="34" charset="-122"/>
                <a:ea typeface="微软雅黑" panose="020B0503020204020204" pitchFamily="34" charset="-122"/>
                <a:cs typeface="微软雅黑" panose="020B0503020204020204" pitchFamily="34" charset="-122"/>
              </a:rPr>
              <a:t>公示，公示完成后兑付资金转入管理单位账户。</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203575" y="2571750"/>
            <a:ext cx="2607310" cy="23190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rot="16200000">
            <a:off x="3432456" y="-1092425"/>
            <a:ext cx="2669425" cy="7818578"/>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187624" y="2386014"/>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开放</a:t>
            </a:r>
            <a:r>
              <a:rPr lang="zh-CN" altLang="en-US" sz="1400" b="1" dirty="0" smtClean="0">
                <a:solidFill>
                  <a:schemeClr val="bg1"/>
                </a:solidFill>
                <a:latin typeface="微软雅黑" panose="020B0503020204020204" pitchFamily="34" charset="-122"/>
                <a:ea typeface="微软雅黑" panose="020B0503020204020204" pitchFamily="34" charset="-122"/>
              </a:rPr>
              <a:t>共享</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奖惩</a:t>
            </a:r>
            <a:r>
              <a:rPr lang="zh-CN" altLang="en-US" sz="1400" b="1" dirty="0">
                <a:solidFill>
                  <a:schemeClr val="bg1"/>
                </a:solidFill>
                <a:latin typeface="微软雅黑" panose="020B0503020204020204" pitchFamily="34" charset="-122"/>
                <a:ea typeface="微软雅黑" panose="020B0503020204020204" pitchFamily="34" charset="-122"/>
              </a:rPr>
              <a:t>政策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1037899" y="1640970"/>
            <a:ext cx="5544616" cy="215491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网址：</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www.hniss.cn</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地址：河南省郑州市金水区政六街</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楼</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电话</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0371-65957129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群：</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346532815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交流群</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邮箱：</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hnisscn@163.com</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联系方式</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914400" y="1049353"/>
            <a:ext cx="298261" cy="298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Placeholder 6"/>
          <p:cNvSpPr txBox="1"/>
          <p:nvPr/>
        </p:nvSpPr>
        <p:spPr>
          <a:xfrm>
            <a:off x="1178931" y="987574"/>
            <a:ext cx="4259488"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000" b="1" dirty="0">
                <a:solidFill>
                  <a:srgbClr val="005DA2"/>
                </a:solidFill>
                <a:latin typeface="微软雅黑" panose="020B0503020204020204" pitchFamily="34" charset="-122"/>
                <a:ea typeface="微软雅黑" panose="020B0503020204020204" pitchFamily="34" charset="-122"/>
              </a:rPr>
              <a:t>河南省科研设施与仪器共享服务平台</a:t>
            </a:r>
            <a:endParaRPr lang="en-US" altLang="zh-CN" sz="2000" b="1" dirty="0">
              <a:solidFill>
                <a:srgbClr val="005DA2"/>
              </a:solidFill>
              <a:latin typeface="微软雅黑" panose="020B0503020204020204" pitchFamily="34" charset="-122"/>
              <a:ea typeface="微软雅黑" panose="020B0503020204020204" pitchFamily="34" charset="-122"/>
            </a:endParaRPr>
          </a:p>
        </p:txBody>
      </p:sp>
      <p:pic>
        <p:nvPicPr>
          <p:cNvPr id="8194" name="Picture 2" descr="C:\Users\Administrator\Desktop\微信公众平台\微信二维码.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72200" y="1598116"/>
            <a:ext cx="2009210" cy="2009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p:nvPr/>
        </p:nvSpPr>
        <p:spPr>
          <a:xfrm>
            <a:off x="6528397" y="3601359"/>
            <a:ext cx="2004043"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官方微信公众平台</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28595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800" b="1" dirty="0" smtClean="0">
                <a:solidFill>
                  <a:schemeClr val="accent1"/>
                </a:solidFill>
                <a:latin typeface="微软雅黑" panose="020B0503020204020204" pitchFamily="34" charset="-122"/>
                <a:ea typeface="微软雅黑" panose="020B0503020204020204" pitchFamily="34" charset="-122"/>
              </a:rPr>
              <a:t>目录</a:t>
            </a:r>
            <a:r>
              <a:rPr lang="en-US" altLang="zh-CN" sz="2800" b="1" dirty="0" smtClean="0">
                <a:solidFill>
                  <a:schemeClr val="accent1"/>
                </a:solidFill>
                <a:latin typeface="微软雅黑" panose="020B0503020204020204" pitchFamily="34" charset="-122"/>
                <a:ea typeface="微软雅黑" panose="020B0503020204020204" pitchFamily="34" charset="-122"/>
              </a:rPr>
              <a:t>/</a:t>
            </a:r>
            <a:r>
              <a:rPr lang="en-US" altLang="zh-CN" sz="1600" b="1" dirty="0" smtClean="0">
                <a:solidFill>
                  <a:schemeClr val="accent1"/>
                </a:solidFill>
                <a:latin typeface="微软雅黑" panose="020B0503020204020204" pitchFamily="34" charset="-122"/>
                <a:ea typeface="微软雅黑" panose="020B0503020204020204" pitchFamily="34" charset="-122"/>
              </a:rPr>
              <a:t>Contents</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844317"/>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7" name="五边形 6"/>
          <p:cNvSpPr/>
          <p:nvPr>
            <p:custDataLst>
              <p:tags r:id="rId1"/>
            </p:custDataLst>
          </p:nvPr>
        </p:nvSpPr>
        <p:spPr bwMode="auto">
          <a:xfrm>
            <a:off x="24765" y="2524125"/>
            <a:ext cx="3642995" cy="762000"/>
          </a:xfrm>
          <a:prstGeom prst="homePlate">
            <a:avLst/>
          </a:prstGeom>
          <a:solidFill>
            <a:schemeClr val="bg1"/>
          </a:solidFill>
          <a:ln w="19050">
            <a:noFill/>
            <a:round/>
          </a:ln>
          <a:effectLst>
            <a:outerShdw dist="38100" dir="2700000" sx="103000" sy="103000" algn="tl" rotWithShape="0">
              <a:prstClr val="black">
                <a:alpha val="10000"/>
              </a:prstClr>
            </a:outerShdw>
          </a:effectLst>
        </p:spPr>
        <p:txBody>
          <a:bodyPr rot="0" spcFirstLastPara="0" vert="horz" wrap="square" lIns="91440" tIns="45720" rIns="91440" bIns="45720" anchor="b" anchorCtr="0" forceAA="0" compatLnSpc="1">
            <a:normAutofit/>
          </a:bodyPr>
          <a:lstStyle/>
          <a:p>
            <a:pPr algn="r"/>
            <a:endParaRPr lang="en-US" altLang="zh-CN" sz="3200" dirty="0">
              <a:solidFill>
                <a:schemeClr val="accent1"/>
              </a:solidFill>
            </a:endParaRPr>
          </a:p>
        </p:txBody>
      </p:sp>
      <p:sp>
        <p:nvSpPr>
          <p:cNvPr id="8" name="文本框 7"/>
          <p:cNvSpPr txBox="1"/>
          <p:nvPr>
            <p:custDataLst>
              <p:tags r:id="rId2"/>
            </p:custDataLst>
          </p:nvPr>
        </p:nvSpPr>
        <p:spPr>
          <a:xfrm>
            <a:off x="612140" y="2672715"/>
            <a:ext cx="2752725" cy="584835"/>
          </a:xfrm>
          <a:prstGeom prst="rect">
            <a:avLst/>
          </a:prstGeom>
          <a:noFill/>
        </p:spPr>
        <p:txBody>
          <a:bodyPr wrap="square" rtlCol="0">
            <a:spAutoFit/>
          </a:bodyPr>
          <a:lstStyle/>
          <a:p>
            <a:pPr algn="r"/>
            <a:r>
              <a:rPr lang="en-US" altLang="zh-CN" sz="3200" b="1" dirty="0">
                <a:solidFill>
                  <a:schemeClr val="accent1"/>
                </a:solidFill>
                <a:latin typeface="Arial" panose="020B0604020202020204" pitchFamily="34" charset="0"/>
                <a:ea typeface="微软雅黑" panose="020B0503020204020204" pitchFamily="34" charset="-122"/>
              </a:rPr>
              <a:t>CONTENT</a:t>
            </a:r>
            <a:endParaRPr lang="en-US" altLang="zh-CN" sz="3200" b="1" dirty="0">
              <a:solidFill>
                <a:schemeClr val="accent1"/>
              </a:solidFill>
              <a:latin typeface="Arial" panose="020B0604020202020204" pitchFamily="34" charset="0"/>
              <a:ea typeface="微软雅黑" panose="020B0503020204020204" pitchFamily="34" charset="-122"/>
            </a:endParaRPr>
          </a:p>
        </p:txBody>
      </p:sp>
      <p:sp>
        <p:nvSpPr>
          <p:cNvPr id="9" name="菱形 8"/>
          <p:cNvSpPr/>
          <p:nvPr>
            <p:custDataLst>
              <p:tags r:id="rId3"/>
            </p:custDataLst>
          </p:nvPr>
        </p:nvSpPr>
        <p:spPr>
          <a:xfrm>
            <a:off x="3928561" y="1543472"/>
            <a:ext cx="685694" cy="685694"/>
          </a:xfrm>
          <a:prstGeom prst="diamond">
            <a:avLst/>
          </a:prstGeom>
          <a:solidFill>
            <a:schemeClr val="accent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a:bodyPr>
          <a:lstStyle/>
          <a:p>
            <a:pPr algn="ctr"/>
            <a:r>
              <a:rPr lang="en-US" altLang="zh-CN" sz="2000" b="1" dirty="0">
                <a:solidFill>
                  <a:schemeClr val="bg1"/>
                </a:solidFill>
              </a:rPr>
              <a:t>1</a:t>
            </a:r>
            <a:endParaRPr lang="en-US" altLang="zh-CN" sz="2000" b="1" dirty="0">
              <a:solidFill>
                <a:schemeClr val="bg1"/>
              </a:solidFill>
            </a:endParaRPr>
          </a:p>
        </p:txBody>
      </p:sp>
      <p:sp>
        <p:nvSpPr>
          <p:cNvPr id="10" name="文本框 9"/>
          <p:cNvSpPr txBox="1"/>
          <p:nvPr>
            <p:custDataLst>
              <p:tags r:id="rId4"/>
            </p:custDataLst>
          </p:nvPr>
        </p:nvSpPr>
        <p:spPr bwMode="auto">
          <a:xfrm>
            <a:off x="4614545" y="1679585"/>
            <a:ext cx="2891155"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zh-CN" altLang="en-US" sz="2000" b="1" dirty="0">
                <a:latin typeface="Arial" panose="020B0604020202020204" pitchFamily="34" charset="0"/>
                <a:ea typeface="微软雅黑" panose="020B0503020204020204" pitchFamily="34" charset="-122"/>
                <a:sym typeface="+mn-ea"/>
              </a:rPr>
              <a:t>省平台注册流程</a:t>
            </a:r>
            <a:endParaRPr lang="en-US" altLang="zh-CN" sz="2000" b="1" dirty="0">
              <a:latin typeface="Arial" panose="020B0604020202020204" pitchFamily="34" charset="0"/>
              <a:ea typeface="微软雅黑" panose="020B0503020204020204" pitchFamily="34" charset="-122"/>
              <a:sym typeface="+mn-ea"/>
            </a:endParaRPr>
          </a:p>
        </p:txBody>
      </p:sp>
      <p:sp>
        <p:nvSpPr>
          <p:cNvPr id="11" name="菱形 10"/>
          <p:cNvSpPr/>
          <p:nvPr>
            <p:custDataLst>
              <p:tags r:id="rId5"/>
            </p:custDataLst>
          </p:nvPr>
        </p:nvSpPr>
        <p:spPr>
          <a:xfrm>
            <a:off x="3928561" y="2590329"/>
            <a:ext cx="685694" cy="685694"/>
          </a:xfrm>
          <a:prstGeom prst="diamond">
            <a:avLst/>
          </a:prstGeom>
          <a:solidFill>
            <a:schemeClr val="accent5"/>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a:bodyPr>
          <a:lstStyle/>
          <a:p>
            <a:pPr algn="ctr"/>
            <a:r>
              <a:rPr lang="en-US" altLang="zh-CN" sz="2000" b="1" dirty="0">
                <a:solidFill>
                  <a:schemeClr val="bg1"/>
                </a:solidFill>
              </a:rPr>
              <a:t>2</a:t>
            </a:r>
            <a:endParaRPr lang="en-US" altLang="zh-CN" sz="2000" b="1" dirty="0">
              <a:solidFill>
                <a:schemeClr val="bg1"/>
              </a:solidFill>
            </a:endParaRPr>
          </a:p>
        </p:txBody>
      </p:sp>
      <p:sp>
        <p:nvSpPr>
          <p:cNvPr id="12" name="文本框 11"/>
          <p:cNvSpPr txBox="1"/>
          <p:nvPr>
            <p:custDataLst>
              <p:tags r:id="rId6"/>
            </p:custDataLst>
          </p:nvPr>
        </p:nvSpPr>
        <p:spPr bwMode="auto">
          <a:xfrm>
            <a:off x="4614545" y="2726649"/>
            <a:ext cx="2520950"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zh-CN" altLang="en-US" sz="2000" b="1" dirty="0">
                <a:latin typeface="Arial" panose="020B0604020202020204" pitchFamily="34" charset="0"/>
                <a:ea typeface="微软雅黑" panose="020B0503020204020204" pitchFamily="34" charset="-122"/>
                <a:sym typeface="+mn-ea"/>
              </a:rPr>
              <a:t>省平台操作流程</a:t>
            </a:r>
            <a:endParaRPr lang="zh-CN" altLang="en-US" sz="2000" b="1" dirty="0">
              <a:latin typeface="Arial" panose="020B0604020202020204" pitchFamily="34" charset="0"/>
              <a:ea typeface="微软雅黑" panose="020B0503020204020204" pitchFamily="34" charset="-122"/>
            </a:endParaRPr>
          </a:p>
        </p:txBody>
      </p:sp>
      <p:sp>
        <p:nvSpPr>
          <p:cNvPr id="13" name="菱形 12"/>
          <p:cNvSpPr/>
          <p:nvPr>
            <p:custDataLst>
              <p:tags r:id="rId7"/>
            </p:custDataLst>
          </p:nvPr>
        </p:nvSpPr>
        <p:spPr>
          <a:xfrm>
            <a:off x="3928561" y="3723021"/>
            <a:ext cx="685694" cy="685694"/>
          </a:xfrm>
          <a:prstGeom prst="diamond">
            <a:avLst/>
          </a:prstGeom>
          <a:solidFill>
            <a:schemeClr val="accent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a:bodyPr>
          <a:lstStyle/>
          <a:p>
            <a:pPr algn="ctr"/>
            <a:r>
              <a:rPr lang="en-US" altLang="zh-CN" sz="2000" b="1" dirty="0">
                <a:solidFill>
                  <a:schemeClr val="bg1"/>
                </a:solidFill>
              </a:rPr>
              <a:t>3</a:t>
            </a:r>
            <a:endParaRPr lang="en-US" altLang="zh-CN" sz="2000" b="1" dirty="0">
              <a:solidFill>
                <a:schemeClr val="bg1"/>
              </a:solidFill>
            </a:endParaRPr>
          </a:p>
        </p:txBody>
      </p:sp>
      <p:sp>
        <p:nvSpPr>
          <p:cNvPr id="14" name="文本框 13"/>
          <p:cNvSpPr txBox="1"/>
          <p:nvPr>
            <p:custDataLst>
              <p:tags r:id="rId8"/>
            </p:custDataLst>
          </p:nvPr>
        </p:nvSpPr>
        <p:spPr bwMode="auto">
          <a:xfrm>
            <a:off x="4614545" y="3859034"/>
            <a:ext cx="2726055"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zh-CN" altLang="en-US" sz="2000" b="1" dirty="0">
                <a:latin typeface="Arial" panose="020B0604020202020204" pitchFamily="34" charset="0"/>
                <a:ea typeface="微软雅黑" panose="020B0503020204020204" pitchFamily="34" charset="-122"/>
                <a:sym typeface="+mn-ea"/>
              </a:rPr>
              <a:t>创新券系统使用流程</a:t>
            </a:r>
            <a:endParaRPr lang="zh-CN" altLang="en-US" sz="2000" b="1" dirty="0">
              <a:latin typeface="Arial" panose="020B0604020202020204" pitchFamily="34" charset="0"/>
              <a:ea typeface="微软雅黑" panose="020B0503020204020204" pitchFamily="34" charset="-122"/>
            </a:endParaRPr>
          </a:p>
        </p:txBody>
      </p:sp>
      <p:cxnSp>
        <p:nvCxnSpPr>
          <p:cNvPr id="16" name="直接连接符 15"/>
          <p:cNvCxnSpPr/>
          <p:nvPr>
            <p:custDataLst>
              <p:tags r:id="rId9"/>
            </p:custDataLst>
          </p:nvPr>
        </p:nvCxnSpPr>
        <p:spPr>
          <a:xfrm>
            <a:off x="4796790" y="2402840"/>
            <a:ext cx="269621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0"/>
            </p:custDataLst>
          </p:nvPr>
        </p:nvCxnSpPr>
        <p:spPr>
          <a:xfrm>
            <a:off x="4796790" y="3363595"/>
            <a:ext cx="268986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1"/>
            </p:custDataLst>
          </p:nvPr>
        </p:nvCxnSpPr>
        <p:spPr>
          <a:xfrm>
            <a:off x="4796790" y="4496435"/>
            <a:ext cx="267716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28595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800" b="1" dirty="0" smtClean="0">
                <a:solidFill>
                  <a:schemeClr val="accent1"/>
                </a:solidFill>
                <a:latin typeface="微软雅黑" panose="020B0503020204020204" pitchFamily="34" charset="-122"/>
                <a:ea typeface="微软雅黑" panose="020B0503020204020204" pitchFamily="34" charset="-122"/>
              </a:rPr>
              <a:t>目录</a:t>
            </a:r>
            <a:r>
              <a:rPr lang="en-US" altLang="zh-CN" sz="2800" b="1" dirty="0" smtClean="0">
                <a:solidFill>
                  <a:schemeClr val="accent1"/>
                </a:solidFill>
                <a:latin typeface="微软雅黑" panose="020B0503020204020204" pitchFamily="34" charset="-122"/>
                <a:ea typeface="微软雅黑" panose="020B0503020204020204" pitchFamily="34" charset="-122"/>
              </a:rPr>
              <a:t>/</a:t>
            </a:r>
            <a:r>
              <a:rPr lang="en-US" altLang="zh-CN" sz="1600" b="1" dirty="0" smtClean="0">
                <a:solidFill>
                  <a:schemeClr val="accent1"/>
                </a:solidFill>
                <a:latin typeface="微软雅黑" panose="020B0503020204020204" pitchFamily="34" charset="-122"/>
                <a:ea typeface="微软雅黑" panose="020B0503020204020204" pitchFamily="34" charset="-122"/>
              </a:rPr>
              <a:t>Contents</a:t>
            </a:r>
            <a:endParaRPr lang="en-US" altLang="zh-CN" sz="1600" b="1" dirty="0" smtClean="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844317"/>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4" name="圆角矩形 3"/>
          <p:cNvSpPr/>
          <p:nvPr/>
        </p:nvSpPr>
        <p:spPr>
          <a:xfrm>
            <a:off x="3484880" y="916305"/>
            <a:ext cx="2390140" cy="64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3601720" y="944245"/>
            <a:ext cx="2214880" cy="583565"/>
          </a:xfrm>
          <a:prstGeom prst="rect">
            <a:avLst/>
          </a:prstGeom>
          <a:noFill/>
        </p:spPr>
        <p:txBody>
          <a:bodyPr wrap="none" rtlCol="0">
            <a:spAutoFit/>
          </a:bodyPr>
          <a:p>
            <a:pPr algn="ctr">
              <a:buClrTx/>
              <a:buSzTx/>
              <a:buNone/>
            </a:pPr>
            <a:r>
              <a:rPr lang="zh-CN" altLang="en-US" sz="1600" b="1" dirty="0">
                <a:solidFill>
                  <a:schemeClr val="lt1"/>
                </a:solidFill>
                <a:latin typeface="Arial" panose="020B0604020202020204" pitchFamily="34" charset="0"/>
                <a:ea typeface="微软雅黑" panose="020B0503020204020204" pitchFamily="34" charset="-122"/>
              </a:rPr>
              <a:t>供需双方达成合作意向</a:t>
            </a:r>
            <a:endParaRPr lang="zh-CN" altLang="en-US" sz="1600" b="1" dirty="0">
              <a:solidFill>
                <a:schemeClr val="lt1"/>
              </a:solidFill>
              <a:latin typeface="Arial" panose="020B0604020202020204" pitchFamily="34" charset="0"/>
              <a:ea typeface="微软雅黑" panose="020B0503020204020204" pitchFamily="34" charset="-122"/>
            </a:endParaRPr>
          </a:p>
          <a:p>
            <a:pPr algn="ctr">
              <a:buClrTx/>
              <a:buSzTx/>
              <a:buNone/>
            </a:pPr>
            <a:r>
              <a:rPr lang="zh-CN" altLang="en-US" sz="1600" b="1" dirty="0">
                <a:solidFill>
                  <a:schemeClr val="lt1"/>
                </a:solidFill>
                <a:latin typeface="Arial" panose="020B0604020202020204" pitchFamily="34" charset="0"/>
                <a:ea typeface="微软雅黑" panose="020B0503020204020204" pitchFamily="34" charset="-122"/>
              </a:rPr>
              <a:t>线下签订合同/协议</a:t>
            </a:r>
            <a:endParaRPr lang="zh-CN" altLang="en-US" sz="1600" b="1" dirty="0">
              <a:solidFill>
                <a:schemeClr val="lt1"/>
              </a:solidFill>
              <a:latin typeface="Arial" panose="020B0604020202020204" pitchFamily="34" charset="0"/>
              <a:ea typeface="微软雅黑" panose="020B0503020204020204" pitchFamily="34" charset="-122"/>
            </a:endParaRPr>
          </a:p>
        </p:txBody>
      </p:sp>
      <p:sp>
        <p:nvSpPr>
          <p:cNvPr id="7" name="圆角矩形 6"/>
          <p:cNvSpPr/>
          <p:nvPr/>
        </p:nvSpPr>
        <p:spPr>
          <a:xfrm>
            <a:off x="3462655" y="1816735"/>
            <a:ext cx="2434590" cy="64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838575" y="1816735"/>
            <a:ext cx="1808480" cy="583565"/>
          </a:xfrm>
          <a:prstGeom prst="rect">
            <a:avLst/>
          </a:prstGeom>
          <a:noFill/>
        </p:spPr>
        <p:txBody>
          <a:bodyPr wrap="none" rtlCol="0">
            <a:spAutoFit/>
          </a:bodyPr>
          <a:p>
            <a:pPr algn="ctr"/>
            <a:r>
              <a:rPr lang="zh-CN" altLang="en-US" sz="1600" b="1" dirty="0">
                <a:solidFill>
                  <a:schemeClr val="lt1"/>
                </a:solidFill>
                <a:latin typeface="Arial" panose="020B0604020202020204" pitchFamily="34" charset="0"/>
                <a:ea typeface="微软雅黑" panose="020B0503020204020204" pitchFamily="34" charset="-122"/>
              </a:rPr>
              <a:t>用户登录平台</a:t>
            </a:r>
            <a:endParaRPr lang="zh-CN" altLang="en-US" sz="1600" b="1" dirty="0">
              <a:solidFill>
                <a:schemeClr val="lt1"/>
              </a:solidFill>
              <a:latin typeface="Arial" panose="020B0604020202020204" pitchFamily="34" charset="0"/>
              <a:ea typeface="微软雅黑" panose="020B0503020204020204" pitchFamily="34" charset="-122"/>
            </a:endParaRPr>
          </a:p>
          <a:p>
            <a:pPr algn="ctr"/>
            <a:r>
              <a:rPr lang="zh-CN" altLang="en-US" sz="1600" b="1" dirty="0">
                <a:solidFill>
                  <a:schemeClr val="lt1"/>
                </a:solidFill>
                <a:latin typeface="Arial" panose="020B0604020202020204" pitchFamily="34" charset="0"/>
                <a:ea typeface="微软雅黑" panose="020B0503020204020204" pitchFamily="34" charset="-122"/>
              </a:rPr>
              <a:t>检索资源进行预约</a:t>
            </a:r>
            <a:endParaRPr lang="zh-CN" altLang="en-US" sz="1600" b="1" dirty="0">
              <a:solidFill>
                <a:schemeClr val="lt1"/>
              </a:solidFill>
              <a:latin typeface="Arial" panose="020B0604020202020204" pitchFamily="34" charset="0"/>
              <a:ea typeface="微软雅黑" panose="020B0503020204020204" pitchFamily="34" charset="-122"/>
            </a:endParaRPr>
          </a:p>
        </p:txBody>
      </p:sp>
      <p:sp>
        <p:nvSpPr>
          <p:cNvPr id="9" name="圆角矩形 8"/>
          <p:cNvSpPr/>
          <p:nvPr/>
        </p:nvSpPr>
        <p:spPr>
          <a:xfrm>
            <a:off x="5036820" y="2738120"/>
            <a:ext cx="1706880" cy="39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Arial" panose="020B0604020202020204" pitchFamily="34" charset="0"/>
                <a:ea typeface="微软雅黑" panose="020B0503020204020204" pitchFamily="34" charset="-122"/>
                <a:sym typeface="+mn-ea"/>
              </a:rPr>
              <a:t>平台发放创新券</a:t>
            </a:r>
            <a:endParaRPr lang="zh-CN" altLang="en-US" sz="1600" b="1" dirty="0">
              <a:latin typeface="Arial" panose="020B0604020202020204" pitchFamily="34" charset="0"/>
              <a:ea typeface="微软雅黑" panose="020B0503020204020204" pitchFamily="34" charset="-122"/>
              <a:sym typeface="+mn-ea"/>
            </a:endParaRPr>
          </a:p>
        </p:txBody>
      </p:sp>
      <p:sp>
        <p:nvSpPr>
          <p:cNvPr id="10" name="圆角矩形 9"/>
          <p:cNvSpPr/>
          <p:nvPr/>
        </p:nvSpPr>
        <p:spPr>
          <a:xfrm>
            <a:off x="2555875" y="2738120"/>
            <a:ext cx="1896745" cy="39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1600" b="1" dirty="0">
                <a:latin typeface="Arial" panose="020B0604020202020204" pitchFamily="34" charset="0"/>
                <a:ea typeface="微软雅黑" panose="020B0503020204020204" pitchFamily="34" charset="-122"/>
                <a:sym typeface="+mn-ea"/>
              </a:rPr>
              <a:t>管理单位受理订单</a:t>
            </a:r>
            <a:endParaRPr lang="zh-CN" altLang="en-US" sz="1600" b="1" dirty="0">
              <a:latin typeface="Arial" panose="020B0604020202020204" pitchFamily="34" charset="0"/>
              <a:ea typeface="微软雅黑" panose="020B0503020204020204" pitchFamily="34" charset="-122"/>
              <a:sym typeface="+mn-ea"/>
            </a:endParaRPr>
          </a:p>
        </p:txBody>
      </p:sp>
      <p:sp>
        <p:nvSpPr>
          <p:cNvPr id="11" name="圆角矩形 10"/>
          <p:cNvSpPr/>
          <p:nvPr/>
        </p:nvSpPr>
        <p:spPr>
          <a:xfrm>
            <a:off x="3484880" y="3435985"/>
            <a:ext cx="2412365" cy="64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1600" b="1" dirty="0">
                <a:latin typeface="Arial" panose="020B0604020202020204" pitchFamily="34" charset="0"/>
                <a:ea typeface="微软雅黑" panose="020B0503020204020204" pitchFamily="34" charset="-122"/>
                <a:sym typeface="+mn-ea"/>
              </a:rPr>
              <a:t>用户支付费用</a:t>
            </a:r>
            <a:endParaRPr lang="zh-CN" altLang="en-US" sz="1600" b="1" dirty="0">
              <a:latin typeface="Arial" panose="020B0604020202020204" pitchFamily="34" charset="0"/>
              <a:ea typeface="微软雅黑" panose="020B0503020204020204" pitchFamily="34" charset="-122"/>
              <a:sym typeface="+mn-ea"/>
            </a:endParaRPr>
          </a:p>
        </p:txBody>
      </p:sp>
      <p:sp>
        <p:nvSpPr>
          <p:cNvPr id="12" name="圆角矩形 11"/>
          <p:cNvSpPr/>
          <p:nvPr/>
        </p:nvSpPr>
        <p:spPr>
          <a:xfrm>
            <a:off x="3491865" y="4300220"/>
            <a:ext cx="2406015" cy="64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1600" b="1" dirty="0">
                <a:latin typeface="Arial" panose="020B0604020202020204" pitchFamily="34" charset="0"/>
                <a:ea typeface="微软雅黑" panose="020B0503020204020204" pitchFamily="34" charset="-122"/>
                <a:sym typeface="+mn-ea"/>
              </a:rPr>
              <a:t>管理单位申请兑付</a:t>
            </a:r>
            <a:endParaRPr lang="zh-CN" altLang="en-US" sz="1600" b="1" dirty="0">
              <a:latin typeface="Arial" panose="020B0604020202020204" pitchFamily="34" charset="0"/>
              <a:ea typeface="微软雅黑" panose="020B0503020204020204" pitchFamily="34" charset="-122"/>
              <a:sym typeface="+mn-ea"/>
            </a:endParaRPr>
          </a:p>
        </p:txBody>
      </p:sp>
      <p:cxnSp>
        <p:nvCxnSpPr>
          <p:cNvPr id="17" name="肘形连接符 16"/>
          <p:cNvCxnSpPr>
            <a:stCxn id="7" idx="2"/>
            <a:endCxn id="10" idx="0"/>
          </p:cNvCxnSpPr>
          <p:nvPr/>
        </p:nvCxnSpPr>
        <p:spPr>
          <a:xfrm rot="5400000">
            <a:off x="3955415" y="2013585"/>
            <a:ext cx="273050" cy="1175385"/>
          </a:xfrm>
          <a:prstGeom prst="bentConnector3">
            <a:avLst>
              <a:gd name="adj1" fmla="val 49884"/>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17"/>
          <p:cNvCxnSpPr>
            <a:endCxn id="9" idx="0"/>
          </p:cNvCxnSpPr>
          <p:nvPr/>
        </p:nvCxnSpPr>
        <p:spPr>
          <a:xfrm>
            <a:off x="4686300" y="2597785"/>
            <a:ext cx="1203960" cy="140335"/>
          </a:xfrm>
          <a:prstGeom prst="bentConnector2">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0" idx="2"/>
            <a:endCxn id="11" idx="0"/>
          </p:cNvCxnSpPr>
          <p:nvPr/>
        </p:nvCxnSpPr>
        <p:spPr>
          <a:xfrm rot="5400000" flipV="1">
            <a:off x="3945890" y="2689860"/>
            <a:ext cx="304165" cy="1186815"/>
          </a:xfrm>
          <a:prstGeom prst="bentConnector3">
            <a:avLst>
              <a:gd name="adj1" fmla="val 50104"/>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2"/>
          </p:cNvCxnSpPr>
          <p:nvPr/>
        </p:nvCxnSpPr>
        <p:spPr>
          <a:xfrm rot="5400000">
            <a:off x="5186680" y="2588260"/>
            <a:ext cx="160020" cy="1246505"/>
          </a:xfrm>
          <a:prstGeom prst="bentConnector2">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709160" y="1600200"/>
            <a:ext cx="0" cy="20447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686300" y="4084320"/>
            <a:ext cx="0" cy="20447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83895" y="365760"/>
            <a:ext cx="268160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一、省平台注册流程</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0" name="文本框 99"/>
          <p:cNvSpPr txBox="1"/>
          <p:nvPr/>
        </p:nvSpPr>
        <p:spPr>
          <a:xfrm>
            <a:off x="736600" y="944245"/>
            <a:ext cx="7670165" cy="1722120"/>
          </a:xfrm>
          <a:prstGeom prst="rect">
            <a:avLst/>
          </a:prstGeom>
          <a:noFill/>
          <a:ln w="9525">
            <a:noFill/>
          </a:ln>
        </p:spPr>
        <p:txBody>
          <a:bodyPr wrap="square">
            <a:spAutoFit/>
          </a:bodyPr>
          <a:p>
            <a:pPr indent="0" algn="l"/>
            <a:r>
              <a:rPr lang="zh-CN" b="1">
                <a:latin typeface="微软雅黑" panose="020B0503020204020204" pitchFamily="34" charset="-122"/>
                <a:ea typeface="微软雅黑" panose="020B0503020204020204" pitchFamily="34" charset="-122"/>
                <a:cs typeface="微软雅黑" panose="020B0503020204020204" pitchFamily="34" charset="-122"/>
              </a:rPr>
              <a:t>管理单位、</a:t>
            </a: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b="1">
                <a:latin typeface="微软雅黑" panose="020B0503020204020204" pitchFamily="34" charset="-122"/>
                <a:ea typeface="微软雅黑" panose="020B0503020204020204" pitchFamily="34" charset="-122"/>
                <a:cs typeface="微软雅黑" panose="020B0503020204020204" pitchFamily="34" charset="-122"/>
              </a:rPr>
              <a:t>用户注册流程</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0" algn="l"/>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0" algn="l"/>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a:t>
            </a:r>
            <a:r>
              <a:rPr lang="zh-CN" sz="1400" b="1">
                <a:latin typeface="微软雅黑" panose="020B0503020204020204" pitchFamily="34" charset="-122"/>
                <a:ea typeface="微软雅黑" panose="020B0503020204020204" pitchFamily="34" charset="-122"/>
                <a:cs typeface="微软雅黑" panose="020B0503020204020204" pitchFamily="34" charset="-122"/>
              </a:rPr>
              <a:t>、没有政务网账号，需要注册政务网账号；</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0" algn="l"/>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0" algn="l"/>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2</a:t>
            </a:r>
            <a:r>
              <a:rPr lang="zh-CN" sz="1400" b="1">
                <a:latin typeface="微软雅黑" panose="020B0503020204020204" pitchFamily="34" charset="-122"/>
                <a:ea typeface="微软雅黑" panose="020B0503020204020204" pitchFamily="34" charset="-122"/>
                <a:cs typeface="微软雅黑" panose="020B0503020204020204" pitchFamily="34" charset="-122"/>
              </a:rPr>
              <a:t>、已有省平台账号，直接登陆登录省平台；</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0" algn="l"/>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4787900" y="2355850"/>
            <a:ext cx="3440430" cy="2436495"/>
          </a:xfrm>
          <a:prstGeom prst="rect">
            <a:avLst/>
          </a:prstGeom>
          <a:ln w="28575" cmpd="sng">
            <a:solidFill>
              <a:schemeClr val="bg1">
                <a:lumMod val="85000"/>
              </a:schemeClr>
            </a:solidFill>
            <a:prstDash val="solid"/>
          </a:ln>
        </p:spPr>
      </p:pic>
      <p:pic>
        <p:nvPicPr>
          <p:cNvPr id="17" name="图片 16"/>
          <p:cNvPicPr>
            <a:picLocks noChangeAspect="1"/>
          </p:cNvPicPr>
          <p:nvPr/>
        </p:nvPicPr>
        <p:blipFill>
          <a:blip r:embed="rId3"/>
          <a:stretch>
            <a:fillRect/>
          </a:stretch>
        </p:blipFill>
        <p:spPr>
          <a:xfrm>
            <a:off x="736600" y="2367915"/>
            <a:ext cx="3455670" cy="2424430"/>
          </a:xfrm>
          <a:prstGeom prst="rect">
            <a:avLst/>
          </a:prstGeom>
          <a:ln w="28575" cmpd="sng">
            <a:solidFill>
              <a:schemeClr val="bg1">
                <a:lumMod val="7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2" name="图片 1"/>
          <p:cNvPicPr>
            <a:picLocks noChangeAspect="1"/>
          </p:cNvPicPr>
          <p:nvPr/>
        </p:nvPicPr>
        <p:blipFill>
          <a:blip r:embed="rId1"/>
          <a:stretch>
            <a:fillRect/>
          </a:stretch>
        </p:blipFill>
        <p:spPr>
          <a:xfrm>
            <a:off x="466725" y="2499995"/>
            <a:ext cx="2552065" cy="1790700"/>
          </a:xfrm>
          <a:prstGeom prst="rect">
            <a:avLst/>
          </a:prstGeom>
          <a:ln w="28575" cmpd="sng">
            <a:solidFill>
              <a:schemeClr val="bg1">
                <a:lumMod val="75000"/>
              </a:schemeClr>
            </a:solidFill>
            <a:prstDash val="solid"/>
          </a:ln>
        </p:spPr>
      </p:pic>
      <p:sp>
        <p:nvSpPr>
          <p:cNvPr id="5" name="文本框 4"/>
          <p:cNvSpPr txBox="1"/>
          <p:nvPr/>
        </p:nvSpPr>
        <p:spPr>
          <a:xfrm>
            <a:off x="775335" y="967740"/>
            <a:ext cx="7613650" cy="156845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登陆</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管理单位、用户登陆河南省科研设施与仪器共享服务平台（www.hniss.cn），进入省平台首页或者点击进入创新券系统首页，点击右上角“</a:t>
            </a:r>
            <a:r>
              <a:rPr 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登陆</a:t>
            </a:r>
            <a:r>
              <a:rPr lang="zh-CN" sz="1400" b="1">
                <a:latin typeface="微软雅黑" panose="020B0503020204020204" pitchFamily="34" charset="-122"/>
                <a:ea typeface="微软雅黑" panose="020B0503020204020204" pitchFamily="34" charset="-122"/>
                <a:cs typeface="微软雅黑" panose="020B0503020204020204" pitchFamily="34" charset="-122"/>
              </a:rPr>
              <a:t>”。</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6005195" y="2499995"/>
            <a:ext cx="2726690" cy="1791335"/>
          </a:xfrm>
          <a:prstGeom prst="rect">
            <a:avLst/>
          </a:prstGeom>
          <a:ln w="28575" cmpd="sng">
            <a:solidFill>
              <a:schemeClr val="bg1">
                <a:lumMod val="85000"/>
              </a:schemeClr>
            </a:solidFill>
            <a:prstDash val="solid"/>
          </a:ln>
        </p:spPr>
      </p:pic>
      <p:pic>
        <p:nvPicPr>
          <p:cNvPr id="3" name="图片 2"/>
          <p:cNvPicPr>
            <a:picLocks noChangeAspect="1"/>
          </p:cNvPicPr>
          <p:nvPr/>
        </p:nvPicPr>
        <p:blipFill>
          <a:blip r:embed="rId3"/>
          <a:stretch>
            <a:fillRect/>
          </a:stretch>
        </p:blipFill>
        <p:spPr>
          <a:xfrm>
            <a:off x="3306445" y="2499995"/>
            <a:ext cx="2505710" cy="1791335"/>
          </a:xfrm>
          <a:prstGeom prst="rect">
            <a:avLst/>
          </a:prstGeom>
          <a:ln w="28575" cmpd="sng">
            <a:solidFill>
              <a:schemeClr val="bg1">
                <a:lumMod val="75000"/>
              </a:schemeClr>
            </a:solidFill>
            <a:prstDash val="solid"/>
          </a:ln>
        </p:spPr>
      </p:pic>
      <p:sp>
        <p:nvSpPr>
          <p:cNvPr id="10" name="Text Placeholder 4"/>
          <p:cNvSpPr txBox="1"/>
          <p:nvPr/>
        </p:nvSpPr>
        <p:spPr>
          <a:xfrm>
            <a:off x="683895" y="365760"/>
            <a:ext cx="268160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二、省平台操作流程</a:t>
            </a:r>
            <a:r>
              <a:rPr lang="en-US" altLang="zh-CN" sz="1600" b="1" dirty="0" smtClean="0">
                <a:solidFill>
                  <a:schemeClr val="accent1"/>
                </a:solidFill>
                <a:latin typeface="微软雅黑" panose="020B0503020204020204" pitchFamily="34" charset="-122"/>
                <a:ea typeface="微软雅黑" panose="020B0503020204020204" pitchFamily="34" charset="-122"/>
              </a:rPr>
              <a:t>—</a:t>
            </a:r>
            <a:r>
              <a:rPr lang="zh-CN" altLang="en-US" sz="1600" b="1" dirty="0" smtClean="0">
                <a:solidFill>
                  <a:schemeClr val="accent1"/>
                </a:solidFill>
                <a:latin typeface="微软雅黑" panose="020B0503020204020204" pitchFamily="34" charset="-122"/>
                <a:ea typeface="微软雅黑" panose="020B0503020204020204" pitchFamily="34" charset="-122"/>
              </a:rPr>
              <a:t>登录</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3368040"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二、</a:t>
            </a:r>
            <a:r>
              <a:rPr lang="zh-CN" altLang="en-US" sz="1600" b="1" dirty="0" smtClean="0">
                <a:solidFill>
                  <a:schemeClr val="accent1"/>
                </a:solidFill>
                <a:latin typeface="微软雅黑" panose="020B0503020204020204" pitchFamily="34" charset="-122"/>
                <a:ea typeface="微软雅黑" panose="020B0503020204020204" pitchFamily="34" charset="-122"/>
                <a:sym typeface="+mn-ea"/>
              </a:rPr>
              <a:t>省平台</a:t>
            </a:r>
            <a:r>
              <a:rPr lang="zh-CN" altLang="en-US" sz="1600" b="1" dirty="0" smtClean="0">
                <a:solidFill>
                  <a:schemeClr val="accent1"/>
                </a:solidFill>
                <a:latin typeface="微软雅黑" panose="020B0503020204020204" pitchFamily="34" charset="-122"/>
                <a:ea typeface="微软雅黑" panose="020B0503020204020204" pitchFamily="34" charset="-122"/>
              </a:rPr>
              <a:t>操作流程</a:t>
            </a:r>
            <a:r>
              <a:rPr lang="en-US" altLang="zh-CN" sz="1600" b="1" dirty="0" smtClean="0">
                <a:solidFill>
                  <a:schemeClr val="accent1"/>
                </a:solidFill>
                <a:latin typeface="微软雅黑" panose="020B0503020204020204" pitchFamily="34" charset="-122"/>
                <a:ea typeface="微软雅黑" panose="020B0503020204020204" pitchFamily="34" charset="-122"/>
              </a:rPr>
              <a:t>—</a:t>
            </a:r>
            <a:r>
              <a:rPr lang="zh-CN" altLang="en-US" sz="1600" b="1" dirty="0" smtClean="0">
                <a:solidFill>
                  <a:schemeClr val="accent1"/>
                </a:solidFill>
                <a:latin typeface="微软雅黑" panose="020B0503020204020204" pitchFamily="34" charset="-122"/>
                <a:ea typeface="微软雅黑" panose="020B0503020204020204" pitchFamily="34" charset="-122"/>
              </a:rPr>
              <a:t>单位认证</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39115" y="2571750"/>
            <a:ext cx="3513455" cy="2236470"/>
          </a:xfrm>
          <a:prstGeom prst="rect">
            <a:avLst/>
          </a:prstGeom>
          <a:ln w="28575" cmpd="sng">
            <a:solidFill>
              <a:schemeClr val="bg1">
                <a:lumMod val="75000"/>
              </a:schemeClr>
            </a:solidFill>
            <a:prstDash val="solid"/>
          </a:ln>
        </p:spPr>
      </p:pic>
      <p:pic>
        <p:nvPicPr>
          <p:cNvPr id="4" name="图片 3"/>
          <p:cNvPicPr>
            <a:picLocks noChangeAspect="1"/>
          </p:cNvPicPr>
          <p:nvPr/>
        </p:nvPicPr>
        <p:blipFill>
          <a:blip r:embed="rId2"/>
          <a:stretch>
            <a:fillRect/>
          </a:stretch>
        </p:blipFill>
        <p:spPr>
          <a:xfrm>
            <a:off x="4425950" y="2571750"/>
            <a:ext cx="4241800" cy="2237105"/>
          </a:xfrm>
          <a:prstGeom prst="rect">
            <a:avLst/>
          </a:prstGeom>
          <a:ln w="28575" cmpd="sng">
            <a:solidFill>
              <a:schemeClr val="bg1">
                <a:lumMod val="75000"/>
              </a:schemeClr>
            </a:solidFill>
            <a:prstDash val="solid"/>
          </a:ln>
        </p:spPr>
      </p:pic>
      <p:sp>
        <p:nvSpPr>
          <p:cNvPr id="9" name="文本框 8"/>
          <p:cNvSpPr txBox="1"/>
          <p:nvPr/>
        </p:nvSpPr>
        <p:spPr>
          <a:xfrm>
            <a:off x="775335" y="967740"/>
            <a:ext cx="7613650" cy="1076325"/>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单位认证</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管理单位、用户登录系统进入后台</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用户中心</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单位认证</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完善单位基本信息</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3681730"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二、</a:t>
            </a:r>
            <a:r>
              <a:rPr lang="zh-CN" altLang="en-US" sz="1600" b="1" dirty="0" smtClean="0">
                <a:solidFill>
                  <a:schemeClr val="accent1"/>
                </a:solidFill>
                <a:latin typeface="微软雅黑" panose="020B0503020204020204" pitchFamily="34" charset="-122"/>
                <a:ea typeface="微软雅黑" panose="020B0503020204020204" pitchFamily="34" charset="-122"/>
                <a:sym typeface="+mn-ea"/>
              </a:rPr>
              <a:t>省平台</a:t>
            </a:r>
            <a:r>
              <a:rPr lang="zh-CN" altLang="en-US" sz="1600" b="1" dirty="0" smtClean="0">
                <a:solidFill>
                  <a:schemeClr val="accent1"/>
                </a:solidFill>
                <a:latin typeface="微软雅黑" panose="020B0503020204020204" pitchFamily="34" charset="-122"/>
                <a:ea typeface="微软雅黑" panose="020B0503020204020204" pitchFamily="34" charset="-122"/>
              </a:rPr>
              <a:t>操作流程</a:t>
            </a:r>
            <a:r>
              <a:rPr lang="en-US" altLang="zh-CN" sz="1600" b="1" dirty="0" smtClean="0">
                <a:solidFill>
                  <a:schemeClr val="accent1"/>
                </a:solidFill>
                <a:latin typeface="微软雅黑" panose="020B0503020204020204" pitchFamily="34" charset="-122"/>
                <a:ea typeface="微软雅黑" panose="020B0503020204020204" pitchFamily="34" charset="-122"/>
              </a:rPr>
              <a:t>—</a:t>
            </a:r>
            <a:r>
              <a:rPr lang="zh-CN" altLang="en-US" sz="1600" b="1" dirty="0" smtClean="0">
                <a:solidFill>
                  <a:schemeClr val="accent1"/>
                </a:solidFill>
                <a:latin typeface="微软雅黑" panose="020B0503020204020204" pitchFamily="34" charset="-122"/>
                <a:ea typeface="微软雅黑" panose="020B0503020204020204" pitchFamily="34" charset="-122"/>
              </a:rPr>
              <a:t>开通创新券功能</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129159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管理单位、用户开通创新券功能</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管理单位、用户</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创新券管理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内任一子模块，签订</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河南省创新券管理单位</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用户承诺书</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开通创新券功能。</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15510" y="2211070"/>
            <a:ext cx="3892550" cy="2592705"/>
          </a:xfrm>
          <a:prstGeom prst="rect">
            <a:avLst/>
          </a:prstGeom>
          <a:ln w="28575" cmpd="sng">
            <a:solidFill>
              <a:schemeClr val="bg1">
                <a:lumMod val="75000"/>
              </a:schemeClr>
            </a:solidFill>
            <a:prstDash val="solid"/>
          </a:ln>
        </p:spPr>
      </p:pic>
      <p:pic>
        <p:nvPicPr>
          <p:cNvPr id="6" name="图片 5"/>
          <p:cNvPicPr>
            <a:picLocks noChangeAspect="1"/>
          </p:cNvPicPr>
          <p:nvPr/>
        </p:nvPicPr>
        <p:blipFill>
          <a:blip r:embed="rId2"/>
          <a:stretch>
            <a:fillRect/>
          </a:stretch>
        </p:blipFill>
        <p:spPr>
          <a:xfrm>
            <a:off x="683895" y="2211705"/>
            <a:ext cx="3598545" cy="2593340"/>
          </a:xfrm>
          <a:prstGeom prst="rect">
            <a:avLst/>
          </a:prstGeom>
          <a:ln w="28575" cmpd="sng">
            <a:solidFill>
              <a:schemeClr val="bg1">
                <a:lumMod val="6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5843270"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二、</a:t>
            </a:r>
            <a:r>
              <a:rPr lang="zh-CN" altLang="en-US" sz="1600" b="1" dirty="0" smtClean="0">
                <a:solidFill>
                  <a:schemeClr val="accent1"/>
                </a:solidFill>
                <a:latin typeface="微软雅黑" panose="020B0503020204020204" pitchFamily="34" charset="-122"/>
                <a:ea typeface="微软雅黑" panose="020B0503020204020204" pitchFamily="34" charset="-122"/>
                <a:sym typeface="+mn-ea"/>
              </a:rPr>
              <a:t>省平台</a:t>
            </a:r>
            <a:r>
              <a:rPr lang="zh-CN" altLang="en-US" sz="1600" b="1" dirty="0" smtClean="0">
                <a:solidFill>
                  <a:schemeClr val="accent1"/>
                </a:solidFill>
                <a:latin typeface="微软雅黑" panose="020B0503020204020204" pitchFamily="34" charset="-122"/>
                <a:ea typeface="微软雅黑" panose="020B0503020204020204" pitchFamily="34" charset="-122"/>
              </a:rPr>
              <a:t>操作流程—</a:t>
            </a:r>
            <a:r>
              <a:rPr lang="zh-CN" altLang="en-US" sz="1600" b="1" dirty="0" smtClean="0">
                <a:solidFill>
                  <a:schemeClr val="accent1"/>
                </a:solidFill>
                <a:latin typeface="微软雅黑" panose="020B0503020204020204" pitchFamily="34" charset="-122"/>
                <a:ea typeface="微软雅黑" panose="020B0503020204020204" pitchFamily="34" charset="-122"/>
                <a:sym typeface="+mn-ea"/>
              </a:rPr>
              <a:t>管理单位开通创新券使用权限</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129159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管理单位开通创新券使用权限</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管理单位依次点击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创新券管理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子模块</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仪器资源</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a:latin typeface="微软雅黑" panose="020B0503020204020204" pitchFamily="34" charset="-122"/>
                <a:ea typeface="微软雅黑" panose="020B0503020204020204" pitchFamily="34" charset="-122"/>
                <a:cs typeface="微软雅黑" panose="020B0503020204020204" pitchFamily="34" charset="-122"/>
              </a:rPr>
              <a:t>项目检测</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设置仪器、项目对外开放权限</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以及是否使用创新券，提交后等待</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省平台审核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38505" y="2211070"/>
            <a:ext cx="3598545" cy="2593340"/>
          </a:xfrm>
          <a:prstGeom prst="rect">
            <a:avLst/>
          </a:prstGeom>
          <a:ln w="28575" cmpd="sng">
            <a:solidFill>
              <a:schemeClr val="bg1">
                <a:lumMod val="65000"/>
              </a:schemeClr>
            </a:solidFill>
            <a:prstDash val="solid"/>
          </a:ln>
        </p:spPr>
      </p:pic>
      <p:pic>
        <p:nvPicPr>
          <p:cNvPr id="2" name="图片 1"/>
          <p:cNvPicPr>
            <a:picLocks noChangeAspect="1"/>
          </p:cNvPicPr>
          <p:nvPr/>
        </p:nvPicPr>
        <p:blipFill>
          <a:blip r:embed="rId2"/>
          <a:stretch>
            <a:fillRect/>
          </a:stretch>
        </p:blipFill>
        <p:spPr>
          <a:xfrm>
            <a:off x="4930775" y="2211070"/>
            <a:ext cx="3640455" cy="2593975"/>
          </a:xfrm>
          <a:prstGeom prst="rect">
            <a:avLst/>
          </a:prstGeom>
          <a:ln w="28575" cmpd="sng">
            <a:solidFill>
              <a:schemeClr val="bg1">
                <a:lumMod val="7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7725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075295" y="294005"/>
            <a:ext cx="306070" cy="30734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7630160" y="294640"/>
            <a:ext cx="306070" cy="306070"/>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6743700" y="294005"/>
            <a:ext cx="307340" cy="30734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197725" y="294005"/>
            <a:ext cx="307340" cy="307340"/>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sp>
        <p:nvSpPr>
          <p:cNvPr id="10" name="Text Placeholder 4"/>
          <p:cNvSpPr txBox="1"/>
          <p:nvPr/>
        </p:nvSpPr>
        <p:spPr>
          <a:xfrm>
            <a:off x="683895" y="365760"/>
            <a:ext cx="430847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1600" b="1" dirty="0" smtClean="0">
                <a:solidFill>
                  <a:schemeClr val="accent1"/>
                </a:solidFill>
                <a:latin typeface="微软雅黑" panose="020B0503020204020204" pitchFamily="34" charset="-122"/>
                <a:ea typeface="微软雅黑" panose="020B0503020204020204" pitchFamily="34" charset="-122"/>
              </a:rPr>
              <a:t>二、</a:t>
            </a:r>
            <a:r>
              <a:rPr lang="zh-CN" altLang="en-US" sz="1600" b="1" dirty="0" smtClean="0">
                <a:solidFill>
                  <a:schemeClr val="accent1"/>
                </a:solidFill>
                <a:latin typeface="微软雅黑" panose="020B0503020204020204" pitchFamily="34" charset="-122"/>
                <a:ea typeface="微软雅黑" panose="020B0503020204020204" pitchFamily="34" charset="-122"/>
                <a:sym typeface="+mn-ea"/>
              </a:rPr>
              <a:t>省平台</a:t>
            </a:r>
            <a:r>
              <a:rPr lang="zh-CN" altLang="en-US" sz="1600" b="1" dirty="0" smtClean="0">
                <a:solidFill>
                  <a:schemeClr val="accent1"/>
                </a:solidFill>
                <a:latin typeface="微软雅黑" panose="020B0503020204020204" pitchFamily="34" charset="-122"/>
                <a:ea typeface="微软雅黑" panose="020B0503020204020204" pitchFamily="34" charset="-122"/>
              </a:rPr>
              <a:t>操作流程—用户进行项目登记</a:t>
            </a:r>
            <a:endParaRPr lang="zh-CN" altLang="en-US" sz="1600" b="1"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5335" y="967740"/>
            <a:ext cx="7613650" cy="1445260"/>
          </a:xfrm>
          <a:prstGeom prst="rect">
            <a:avLst/>
          </a:prstGeom>
          <a:noFill/>
        </p:spPr>
        <p:txBody>
          <a:bodyPr wrap="square" rtlCol="0">
            <a:spAutoFit/>
          </a:bodyPr>
          <a:p>
            <a:r>
              <a:rPr lang="zh-CN" b="1">
                <a:latin typeface="微软雅黑" panose="020B0503020204020204" pitchFamily="34" charset="-122"/>
                <a:ea typeface="微软雅黑" panose="020B0503020204020204" pitchFamily="34" charset="-122"/>
                <a:cs typeface="微软雅黑" panose="020B0503020204020204" pitchFamily="34" charset="-122"/>
              </a:rPr>
              <a:t>用户申领创新券、进行项目登记</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a:t>
            </a:r>
            <a:r>
              <a:rPr lang="zh-CN" sz="1400" b="1">
                <a:latin typeface="微软雅黑" panose="020B0503020204020204" pitchFamily="34" charset="-122"/>
                <a:ea typeface="微软雅黑" panose="020B0503020204020204" pitchFamily="34" charset="-122"/>
                <a:cs typeface="微软雅黑" panose="020B0503020204020204" pitchFamily="34" charset="-122"/>
              </a:rPr>
              <a:t> 依次点击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创新券管理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申领创新券额度</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申领创新券</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2. </a:t>
            </a:r>
            <a:r>
              <a:rPr lang="zh-CN" sz="1400" b="1">
                <a:latin typeface="微软雅黑" panose="020B0503020204020204" pitchFamily="34" charset="-122"/>
                <a:ea typeface="微软雅黑" panose="020B0503020204020204" pitchFamily="34" charset="-122"/>
                <a:cs typeface="微软雅黑" panose="020B0503020204020204" pitchFamily="34" charset="-122"/>
                <a:sym typeface="+mn-ea"/>
              </a:rPr>
              <a:t>依次点击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创新券管理</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项目登记</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模块，</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新增科技研发项目</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可行性报告</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或</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项目</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研发计划书</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。提交后等待</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省平台审核</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147310" y="2570480"/>
            <a:ext cx="3276600" cy="2353945"/>
          </a:xfrm>
          <a:prstGeom prst="rect">
            <a:avLst/>
          </a:prstGeom>
          <a:ln w="28575" cmpd="sng">
            <a:solidFill>
              <a:schemeClr val="bg1">
                <a:lumMod val="75000"/>
              </a:schemeClr>
            </a:solidFill>
            <a:prstDash val="solid"/>
          </a:ln>
        </p:spPr>
      </p:pic>
      <p:pic>
        <p:nvPicPr>
          <p:cNvPr id="5" name="图片 4"/>
          <p:cNvPicPr>
            <a:picLocks noChangeAspect="1"/>
          </p:cNvPicPr>
          <p:nvPr/>
        </p:nvPicPr>
        <p:blipFill>
          <a:blip r:embed="rId2"/>
          <a:stretch>
            <a:fillRect/>
          </a:stretch>
        </p:blipFill>
        <p:spPr>
          <a:xfrm>
            <a:off x="918845" y="2570480"/>
            <a:ext cx="3527425" cy="2345055"/>
          </a:xfrm>
          <a:prstGeom prst="rect">
            <a:avLst/>
          </a:prstGeom>
          <a:ln w="28575" cmpd="sng">
            <a:solidFill>
              <a:schemeClr val="bg1">
                <a:lumMod val="75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DIAGRAM_GROUP_CODE" val="m1-1"/>
  <p:tag name="KSO_WM_UNIT_TYPE" val="i"/>
  <p:tag name="KSO_WM_UNIT_INDEX" val="1"/>
  <p:tag name="KSO_WM_UNIT_ID" val="custom20191417_4*i*1"/>
  <p:tag name="KSO_WM_TEMPLATE_CATEGORY" val="custom"/>
  <p:tag name="KSO_WM_TEMPLATE_INDEX" val="20191417"/>
  <p:tag name="KSO_WM_UNIT_LAYERLEVEL" val="1"/>
  <p:tag name="KSO_WM_TAG_VERSION" val="1.0"/>
  <p:tag name="KSO_WM_BEAUTIFY_FLAG" val="#wm#"/>
  <p:tag name="KSO_WM_UNIT_COLOR_SCHEME_SHAPE_ID" val="4"/>
  <p:tag name="KSO_WM_UNIT_COLOR_SCHEME_PARENT_PAGE" val="0_5"/>
  <p:tag name="KSO_WM_UNIT_DIAGRAM_ISNUMVISUAL" val="0"/>
  <p:tag name="KSO_WM_UNIT_DIAGRAM_ISREFERUNIT" val="0"/>
</p:tagLst>
</file>

<file path=ppt/tags/tag10.xml><?xml version="1.0" encoding="utf-8"?>
<p:tagLst xmlns:p="http://schemas.openxmlformats.org/presentationml/2006/main">
  <p:tag name="KSO_WM_UNIT_HIGHLIGHT" val="0"/>
  <p:tag name="KSO_WM_UNIT_COMPATIBLE" val="0"/>
  <p:tag name="KSO_WM_DIAGRAM_GROUP_CODE" val="m1-1"/>
  <p:tag name="KSO_WM_UNIT_TYPE" val="m_z"/>
  <p:tag name="KSO_WM_UNIT_INDEX" val="1_2"/>
  <p:tag name="KSO_WM_UNIT_ID" val="custom20191417_4*m_z*1_2"/>
  <p:tag name="KSO_WM_TEMPLATE_CATEGORY" val="custom"/>
  <p:tag name="KSO_WM_TEMPLATE_INDEX" val="20191417"/>
  <p:tag name="KSO_WM_UNIT_LAYERLEVEL" val="1_1"/>
  <p:tag name="KSO_WM_TAG_VERSION" val="1.0"/>
  <p:tag name="KSO_WM_BEAUTIFY_FLAG" val="#wm#"/>
  <p:tag name="KSO_WM_UNIT_COLOR_SCHEME_SHAPE_ID" val="36"/>
  <p:tag name="KSO_WM_UNIT_COLOR_SCHEME_PARENT_PAGE" val="0_5"/>
  <p:tag name="KSO_WM_UNIT_ABSOLUTE_COLOR" val="1"/>
  <p:tag name="KSO_WM_UNIT_DIAGRAM_ISNUMVISUAL" val="0"/>
  <p:tag name="KSO_WM_UNIT_DIAGRAM_ISREFERUNIT" val="0"/>
</p:tagLst>
</file>

<file path=ppt/tags/tag11.xml><?xml version="1.0" encoding="utf-8"?>
<p:tagLst xmlns:p="http://schemas.openxmlformats.org/presentationml/2006/main">
  <p:tag name="KSO_WM_UNIT_HIGHLIGHT" val="0"/>
  <p:tag name="KSO_WM_UNIT_COMPATIBLE" val="0"/>
  <p:tag name="KSO_WM_DIAGRAM_GROUP_CODE" val="m1-1"/>
  <p:tag name="KSO_WM_UNIT_TYPE" val="m_z"/>
  <p:tag name="KSO_WM_UNIT_INDEX" val="1_3"/>
  <p:tag name="KSO_WM_UNIT_ID" val="custom20191417_4*m_z*1_3"/>
  <p:tag name="KSO_WM_TEMPLATE_CATEGORY" val="custom"/>
  <p:tag name="KSO_WM_TEMPLATE_INDEX" val="20191417"/>
  <p:tag name="KSO_WM_UNIT_LAYERLEVEL" val="1_1"/>
  <p:tag name="KSO_WM_TAG_VERSION" val="1.0"/>
  <p:tag name="KSO_WM_BEAUTIFY_FLAG" val="#wm#"/>
  <p:tag name="KSO_WM_UNIT_COLOR_SCHEME_SHAPE_ID" val="37"/>
  <p:tag name="KSO_WM_UNIT_COLOR_SCHEME_PARENT_PAGE" val="0_5"/>
  <p:tag name="KSO_WM_UNIT_ABSOLUTE_COLOR" val="1"/>
  <p:tag name="KSO_WM_UNIT_DIAGRAM_ISNUMVISUAL" val="0"/>
  <p:tag name="KSO_WM_UNIT_DIAGRAM_ISREFERUNIT" val="0"/>
</p:tagLst>
</file>

<file path=ppt/tags/tag12.xml><?xml version="1.0" encoding="utf-8"?>
<p:tagLst xmlns:p="http://schemas.openxmlformats.org/presentationml/2006/main">
  <p:tag name="KSO_WM_UNIT_PLACING_PICTURE_USER_VIEWPORT" val="{&quot;height&quot;:4891,&quot;width&quot;:6908}"/>
</p:tagLst>
</file>

<file path=ppt/tags/tag13.xml><?xml version="1.0" encoding="utf-8"?>
<p:tagLst xmlns:p="http://schemas.openxmlformats.org/presentationml/2006/main">
  <p:tag name="KSO_WM_UNIT_PLACING_PICTURE_USER_VIEWPORT" val="{&quot;height&quot;:3709,&quot;width&quot;:5537}"/>
</p:tagLst>
</file>

<file path=ppt/tags/tag14.xml><?xml version="1.0" encoding="utf-8"?>
<p:tagLst xmlns:p="http://schemas.openxmlformats.org/presentationml/2006/main">
  <p:tag name="KSO_WM_UNIT_PLACING_PICTURE_USER_VIEWPORT" val="{&quot;height&quot;:8370,&quot;width&quot;:8745}"/>
</p:tagLst>
</file>

<file path=ppt/tags/tag2.xml><?xml version="1.0" encoding="utf-8"?>
<p:tagLst xmlns:p="http://schemas.openxmlformats.org/presentationml/2006/main">
  <p:tag name="KSO_WM_UNIT_ISCONTENTSTITLE" val="1"/>
  <p:tag name="KSO_WM_UNIT_PRESET_TEXT" val="CONTENT"/>
  <p:tag name="KSO_WM_UNIT_VALUE" val="7"/>
  <p:tag name="KSO_WM_UNIT_HIGHLIGHT" val="0"/>
  <p:tag name="KSO_WM_UNIT_COMPATIBLE" val="0"/>
  <p:tag name="KSO_WM_DIAGRAM_GROUP_CODE" val="m1-1"/>
  <p:tag name="KSO_WM_UNIT_TYPE" val="a"/>
  <p:tag name="KSO_WM_UNIT_INDEX" val="1"/>
  <p:tag name="KSO_WM_UNIT_ID" val="custom20191417_4*a*1"/>
  <p:tag name="KSO_WM_TEMPLATE_CATEGORY" val="custom"/>
  <p:tag name="KSO_WM_TEMPLATE_INDEX" val="20191417"/>
  <p:tag name="KSO_WM_UNIT_LAYERLEVEL" val="1"/>
  <p:tag name="KSO_WM_TAG_VERSION" val="1.0"/>
  <p:tag name="KSO_WM_BEAUTIFY_FLAG" val="#wm#"/>
  <p:tag name="KSO_WM_UNIT_COLOR_SCHEME_SHAPE_ID" val="26"/>
  <p:tag name="KSO_WM_UNIT_COLOR_SCHEME_PARENT_PAGE" val="0_5"/>
  <p:tag name="KSO_WM_UNIT_NOCLEAR" val="0"/>
  <p:tag name="KSO_WM_UNIT_DIAGRAM_ISNUMVISUAL" val="0"/>
  <p:tag name="KSO_WM_UNIT_DIAGRAM_ISREFERUNIT" val="0"/>
  <p:tag name="KSO_WM_UNIT_ISNUMDGMTITLE" val="0"/>
</p:tagLst>
</file>

<file path=ppt/tags/tag3.xml><?xml version="1.0" encoding="utf-8"?>
<p:tagLst xmlns:p="http://schemas.openxmlformats.org/presentationml/2006/main">
  <p:tag name="KSO_WM_UNIT_HIGHLIGHT" val="0"/>
  <p:tag name="KSO_WM_UNIT_COMPATIBLE" val="0"/>
  <p:tag name="KSO_WM_DIAGRAM_GROUP_CODE" val="m1-1"/>
  <p:tag name="KSO_WM_UNIT_TYPE" val="m_h_i"/>
  <p:tag name="KSO_WM_UNIT_INDEX" val="1_1_1"/>
  <p:tag name="KSO_WM_UNIT_ID" val="custom20191417_4*m_h_i*1_1_1"/>
  <p:tag name="KSO_WM_TEMPLATE_CATEGORY" val="custom"/>
  <p:tag name="KSO_WM_TEMPLATE_INDEX" val="20191417"/>
  <p:tag name="KSO_WM_UNIT_LAYERLEVEL" val="1_1_1"/>
  <p:tag name="KSO_WM_TAG_VERSION" val="1.0"/>
  <p:tag name="KSO_WM_BEAUTIFY_FLAG" val="#wm#"/>
  <p:tag name="KSO_WM_UNIT_COLOR_SCHEME_SHAPE_ID" val="11"/>
  <p:tag name="KSO_WM_UNIT_COLOR_SCHEME_PARENT_PAGE" val="0_5"/>
  <p:tag name="KSO_WM_UNIT_DIAGRAM_ISNUMVISUAL" val="0"/>
  <p:tag name="KSO_WM_UNIT_DIAGRAM_ISREFERUNIT" val="0"/>
</p:tagLst>
</file>

<file path=ppt/tags/tag4.xml><?xml version="1.0" encoding="utf-8"?>
<p:tagLst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1_1"/>
  <p:tag name="KSO_WM_UNIT_ID" val="custom20191417_4*m_h_a*1_1_1"/>
  <p:tag name="KSO_WM_TEMPLATE_CATEGORY" val="custom"/>
  <p:tag name="KSO_WM_TEMPLATE_INDEX" val="20191417"/>
  <p:tag name="KSO_WM_UNIT_LAYERLEVEL" val="1_1_1"/>
  <p:tag name="KSO_WM_TAG_VERSION" val="1.0"/>
  <p:tag name="KSO_WM_BEAUTIFY_FLAG" val="#wm#"/>
  <p:tag name="KSO_WM_UNIT_PRESET_TEXT" val="添加标题"/>
  <p:tag name="KSO_WM_UNIT_VALUE" val="5"/>
  <p:tag name="KSO_WM_UNIT_COLOR_SCHEME_SHAPE_ID" val="39"/>
  <p:tag name="KSO_WM_UNIT_COLOR_SCHEME_PARENT_PAGE" val="0_5"/>
  <p:tag name="KSO_WM_UNIT_NOCLEAR" val="0"/>
  <p:tag name="KSO_WM_UNIT_DIAGRAM_ISNUMVISUAL" val="0"/>
  <p:tag name="KSO_WM_UNIT_DIAGRAM_ISREFERUNIT" val="0"/>
  <p:tag name="KSO_WM_UNIT_ISNUMDGMTITLE" val="0"/>
</p:tagLst>
</file>

<file path=ppt/tags/tag5.xml><?xml version="1.0" encoding="utf-8"?>
<p:tagLst xmlns:p="http://schemas.openxmlformats.org/presentationml/2006/main">
  <p:tag name="KSO_WM_UNIT_HIGHLIGHT" val="0"/>
  <p:tag name="KSO_WM_UNIT_COMPATIBLE" val="0"/>
  <p:tag name="KSO_WM_DIAGRAM_GROUP_CODE" val="m1-1"/>
  <p:tag name="KSO_WM_UNIT_TYPE" val="m_h_i"/>
  <p:tag name="KSO_WM_UNIT_INDEX" val="1_2_1"/>
  <p:tag name="KSO_WM_UNIT_ID" val="custom20191417_4*m_h_i*1_2_1"/>
  <p:tag name="KSO_WM_TEMPLATE_CATEGORY" val="custom"/>
  <p:tag name="KSO_WM_TEMPLATE_INDEX" val="20191417"/>
  <p:tag name="KSO_WM_UNIT_LAYERLEVEL" val="1_1_1"/>
  <p:tag name="KSO_WM_TAG_VERSION" val="1.0"/>
  <p:tag name="KSO_WM_BEAUTIFY_FLAG" val="#wm#"/>
  <p:tag name="KSO_WM_UNIT_COLOR_SCHEME_SHAPE_ID" val="17"/>
  <p:tag name="KSO_WM_UNIT_COLOR_SCHEME_PARENT_PAGE" val="0_5"/>
  <p:tag name="KSO_WM_UNIT_DIAGRAM_ISNUMVISUAL" val="0"/>
  <p:tag name="KSO_WM_UNIT_DIAGRAM_ISREFERUNIT" val="0"/>
</p:tagLst>
</file>

<file path=ppt/tags/tag6.xml><?xml version="1.0" encoding="utf-8"?>
<p:tagLst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2_1"/>
  <p:tag name="KSO_WM_UNIT_ID" val="custom20191417_4*m_h_a*1_2_1"/>
  <p:tag name="KSO_WM_TEMPLATE_CATEGORY" val="custom"/>
  <p:tag name="KSO_WM_TEMPLATE_INDEX" val="20191417"/>
  <p:tag name="KSO_WM_UNIT_LAYERLEVEL" val="1_1_1"/>
  <p:tag name="KSO_WM_TAG_VERSION" val="1.0"/>
  <p:tag name="KSO_WM_BEAUTIFY_FLAG" val="#wm#"/>
  <p:tag name="KSO_WM_UNIT_PRESET_TEXT" val="添加标题"/>
  <p:tag name="KSO_WM_UNIT_VALUE" val="5"/>
  <p:tag name="KSO_WM_UNIT_COLOR_SCHEME_SHAPE_ID" val="42"/>
  <p:tag name="KSO_WM_UNIT_COLOR_SCHEME_PARENT_PAGE" val="0_5"/>
  <p:tag name="KSO_WM_UNIT_NOCLEAR" val="0"/>
  <p:tag name="KSO_WM_UNIT_DIAGRAM_ISNUMVISUAL" val="0"/>
  <p:tag name="KSO_WM_UNIT_DIAGRAM_ISREFERUNIT" val="0"/>
  <p:tag name="KSO_WM_UNIT_ISNUMDGMTITLE" val="0"/>
</p:tagLst>
</file>

<file path=ppt/tags/tag7.xml><?xml version="1.0" encoding="utf-8"?>
<p:tagLst xmlns:p="http://schemas.openxmlformats.org/presentationml/2006/main">
  <p:tag name="KSO_WM_UNIT_HIGHLIGHT" val="0"/>
  <p:tag name="KSO_WM_UNIT_COMPATIBLE" val="0"/>
  <p:tag name="KSO_WM_DIAGRAM_GROUP_CODE" val="m1-1"/>
  <p:tag name="KSO_WM_UNIT_TYPE" val="m_h_i"/>
  <p:tag name="KSO_WM_UNIT_INDEX" val="1_3_1"/>
  <p:tag name="KSO_WM_UNIT_ID" val="custom20191417_4*m_h_i*1_3_1"/>
  <p:tag name="KSO_WM_TEMPLATE_CATEGORY" val="custom"/>
  <p:tag name="KSO_WM_TEMPLATE_INDEX" val="20191417"/>
  <p:tag name="KSO_WM_UNIT_LAYERLEVEL" val="1_1_1"/>
  <p:tag name="KSO_WM_TAG_VERSION" val="1.0"/>
  <p:tag name="KSO_WM_BEAUTIFY_FLAG" val="#wm#"/>
  <p:tag name="KSO_WM_UNIT_COLOR_SCHEME_SHAPE_ID" val="21"/>
  <p:tag name="KSO_WM_UNIT_COLOR_SCHEME_PARENT_PAGE" val="0_5"/>
  <p:tag name="KSO_WM_UNIT_DIAGRAM_ISNUMVISUAL" val="0"/>
  <p:tag name="KSO_WM_UNIT_DIAGRAM_ISREFERUNIT" val="0"/>
</p:tagLst>
</file>

<file path=ppt/tags/tag8.xml><?xml version="1.0" encoding="utf-8"?>
<p:tagLst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3_1"/>
  <p:tag name="KSO_WM_UNIT_ID" val="custom20191417_4*m_h_a*1_3_1"/>
  <p:tag name="KSO_WM_TEMPLATE_CATEGORY" val="custom"/>
  <p:tag name="KSO_WM_TEMPLATE_INDEX" val="20191417"/>
  <p:tag name="KSO_WM_UNIT_LAYERLEVEL" val="1_1_1"/>
  <p:tag name="KSO_WM_TAG_VERSION" val="1.0"/>
  <p:tag name="KSO_WM_BEAUTIFY_FLAG" val="#wm#"/>
  <p:tag name="KSO_WM_UNIT_PRESET_TEXT" val="添加标题"/>
  <p:tag name="KSO_WM_UNIT_VALUE" val="5"/>
  <p:tag name="KSO_WM_UNIT_COLOR_SCHEME_SHAPE_ID" val="45"/>
  <p:tag name="KSO_WM_UNIT_COLOR_SCHEME_PARENT_PAGE" val="0_5"/>
  <p:tag name="KSO_WM_UNIT_NOCLEAR" val="0"/>
  <p:tag name="KSO_WM_UNIT_DIAGRAM_ISNUMVISUAL" val="0"/>
  <p:tag name="KSO_WM_UNIT_DIAGRAM_ISREFERUNIT" val="0"/>
  <p:tag name="KSO_WM_UNIT_ISNUMDGMTITLE" val="0"/>
</p:tagLst>
</file>

<file path=ppt/tags/tag9.xml><?xml version="1.0" encoding="utf-8"?>
<p:tagLst xmlns:p="http://schemas.openxmlformats.org/presentationml/2006/main">
  <p:tag name="KSO_WM_UNIT_HIGHLIGHT" val="0"/>
  <p:tag name="KSO_WM_UNIT_COMPATIBLE" val="0"/>
  <p:tag name="KSO_WM_DIAGRAM_GROUP_CODE" val="m1-1"/>
  <p:tag name="KSO_WM_UNIT_TYPE" val="m_z"/>
  <p:tag name="KSO_WM_UNIT_INDEX" val="1_1"/>
  <p:tag name="KSO_WM_UNIT_ID" val="custom20191417_4*m_z*1_1"/>
  <p:tag name="KSO_WM_TEMPLATE_CATEGORY" val="custom"/>
  <p:tag name="KSO_WM_TEMPLATE_INDEX" val="20191417"/>
  <p:tag name="KSO_WM_UNIT_LAYERLEVEL" val="1_1"/>
  <p:tag name="KSO_WM_TAG_VERSION" val="1.0"/>
  <p:tag name="KSO_WM_BEAUTIFY_FLAG" val="#wm#"/>
  <p:tag name="KSO_WM_UNIT_COLOR_SCHEME_SHAPE_ID" val="13"/>
  <p:tag name="KSO_WM_UNIT_COLOR_SCHEME_PARENT_PAGE" val="0_5"/>
  <p:tag name="KSO_WM_UNIT_ABSOLUTE_COLOR" val="1"/>
  <p:tag name="KSO_WM_UNIT_DIAGRAM_ISNUMVISUAL" val="0"/>
  <p:tag name="KSO_WM_UNIT_DIAGRAM_ISREFERUNIT" val="0"/>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1545</Words>
  <Application>WPS 演示</Application>
  <PresentationFormat>全屏显示(16:9)</PresentationFormat>
  <Paragraphs>241</Paragraphs>
  <Slides>14</Slides>
  <Notes>37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微软雅黑</vt:lpstr>
      <vt:lpstr>微软雅黑 Light</vt:lpstr>
      <vt:lpstr>黑体</vt:lpstr>
      <vt:lpstr>Calibri</vt:lpstr>
      <vt:lpstr>U.S. 101</vt:lpstr>
      <vt:lpstr>Segoe Print</vt:lpstr>
      <vt:lpstr>Roboto</vt:lpstr>
      <vt:lpstr>Open Sans Light</vt:lpstr>
      <vt:lpstr>NumberOnly</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929</cp:revision>
  <dcterms:created xsi:type="dcterms:W3CDTF">2015-12-11T17:46:00Z</dcterms:created>
  <dcterms:modified xsi:type="dcterms:W3CDTF">2021-11-01T13:06:12Z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81E7178FC97C48C591E86F1F88384237</vt:lpwstr>
  </property>
</Properties>
</file>